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323" r:id="rId2"/>
    <p:sldId id="256" r:id="rId3"/>
    <p:sldId id="322" r:id="rId4"/>
    <p:sldId id="257" r:id="rId5"/>
    <p:sldId id="258" r:id="rId6"/>
    <p:sldId id="260" r:id="rId7"/>
    <p:sldId id="261" r:id="rId8"/>
    <p:sldId id="262" r:id="rId9"/>
    <p:sldId id="263" r:id="rId10"/>
    <p:sldId id="264" r:id="rId11"/>
    <p:sldId id="277" r:id="rId12"/>
    <p:sldId id="267" r:id="rId13"/>
    <p:sldId id="278" r:id="rId14"/>
    <p:sldId id="268" r:id="rId15"/>
    <p:sldId id="279" r:id="rId16"/>
    <p:sldId id="271" r:id="rId17"/>
    <p:sldId id="272" r:id="rId18"/>
    <p:sldId id="273" r:id="rId19"/>
    <p:sldId id="270" r:id="rId20"/>
    <p:sldId id="269" r:id="rId21"/>
    <p:sldId id="284" r:id="rId22"/>
    <p:sldId id="274" r:id="rId23"/>
    <p:sldId id="285" r:id="rId24"/>
    <p:sldId id="275" r:id="rId25"/>
    <p:sldId id="286" r:id="rId26"/>
    <p:sldId id="276" r:id="rId27"/>
    <p:sldId id="287" r:id="rId28"/>
    <p:sldId id="288" r:id="rId29"/>
    <p:sldId id="321" r:id="rId30"/>
    <p:sldId id="289" r:id="rId31"/>
    <p:sldId id="293" r:id="rId32"/>
    <p:sldId id="294" r:id="rId33"/>
    <p:sldId id="295" r:id="rId34"/>
    <p:sldId id="296" r:id="rId35"/>
    <p:sldId id="297" r:id="rId36"/>
    <p:sldId id="298" r:id="rId37"/>
    <p:sldId id="301" r:id="rId38"/>
    <p:sldId id="302" r:id="rId39"/>
    <p:sldId id="309" r:id="rId40"/>
    <p:sldId id="310" r:id="rId41"/>
    <p:sldId id="311" r:id="rId42"/>
    <p:sldId id="316" r:id="rId43"/>
    <p:sldId id="318" r:id="rId44"/>
    <p:sldId id="319" r:id="rId45"/>
    <p:sldId id="26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87" autoAdjust="0"/>
    <p:restoredTop sz="94659" autoAdjust="0"/>
  </p:normalViewPr>
  <p:slideViewPr>
    <p:cSldViewPr>
      <p:cViewPr>
        <p:scale>
          <a:sx n="75" d="100"/>
          <a:sy n="75" d="100"/>
        </p:scale>
        <p:origin x="-2664" y="-8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DB39-49B6-411C-8BBF-5EAA00908467}" type="datetimeFigureOut">
              <a:rPr lang="en-US" smtClean="0"/>
              <a:pPr/>
              <a:t>5/8/2013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9A36E-2E18-4949-9FC6-1B3DBB126E5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human brain is essentially a large and unimaginably complex </a:t>
            </a:r>
            <a:r>
              <a:rPr lang="en-US" b="1" dirty="0" smtClean="0"/>
              <a:t>Neural Network</a:t>
            </a:r>
            <a:r>
              <a:rPr lang="en-US" dirty="0" smtClean="0"/>
              <a:t>. We can also think of the brain as an organized series of interconnected subsections of Neural Networks. We will look at how nature has implemented the Neural Network, and then look at the workings of the most common artificial Neural Network, the </a:t>
            </a:r>
            <a:r>
              <a:rPr lang="en-US" b="1" dirty="0" smtClean="0"/>
              <a:t>Perceptron</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61A9A36E-2E18-4949-9FC6-1B3DBB126E50}" type="slidenum">
              <a:rPr lang="en-US" smtClean="0"/>
              <a:pPr/>
              <a:t>16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NASA: A Prediction of Plant Growth in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Obviously, anything done in space must be done a efficient as possible. To optimize plant growth, NASA created this Perceptron, taught with actual data, to simulate different growth environments. </a:t>
            </a:r>
          </a:p>
          <a:p>
            <a:endParaRPr lang="fa-IR" dirty="0" smtClean="0">
              <a:cs typeface="2  Nazanin" pitchFamily="2" charset="-78"/>
            </a:endParaRPr>
          </a:p>
          <a:p>
            <a:r>
              <a:rPr lang="en-US" dirty="0" smtClean="0"/>
              <a:t>Transpiration =&gt; </a:t>
            </a:r>
            <a:r>
              <a:rPr lang="fa-IR" dirty="0" smtClean="0">
                <a:cs typeface="2  Nazanin" pitchFamily="2" charset="-78"/>
              </a:rPr>
              <a:t>تعرق</a:t>
            </a:r>
            <a:endParaRPr lang="en-US" dirty="0" smtClean="0"/>
          </a:p>
          <a:p>
            <a:r>
              <a:rPr lang="en-US" dirty="0" smtClean="0"/>
              <a:t>Assimilation =&gt;</a:t>
            </a:r>
            <a:r>
              <a:rPr lang="fa-IR" baseline="0" dirty="0" smtClean="0">
                <a:cs typeface="2  Nazanin" pitchFamily="2" charset="-78"/>
              </a:rPr>
              <a:t>     جذب کردن </a:t>
            </a:r>
            <a:endParaRPr lang="en-US" dirty="0" smtClean="0"/>
          </a:p>
          <a:p>
            <a:r>
              <a:rPr lang="en-US" dirty="0" smtClean="0"/>
              <a:t>Allocation =&gt; </a:t>
            </a:r>
          </a:p>
        </p:txBody>
      </p:sp>
      <p:sp>
        <p:nvSpPr>
          <p:cNvPr id="4" name="Slide Number Placeholder 3"/>
          <p:cNvSpPr>
            <a:spLocks noGrp="1"/>
          </p:cNvSpPr>
          <p:nvPr>
            <p:ph type="sldNum" sz="quarter" idx="10"/>
          </p:nvPr>
        </p:nvSpPr>
        <p:spPr/>
        <p:txBody>
          <a:bodyPr/>
          <a:lstStyle/>
          <a:p>
            <a:fld id="{61A9A36E-2E18-4949-9FC6-1B3DBB126E50}" type="slidenum">
              <a:rPr lang="en-US" smtClean="0"/>
              <a:pPr/>
              <a:t>20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4800">
                <a:solidFill>
                  <a:srgbClr val="FFFFFF"/>
                </a:solidFill>
                <a:latin typeface="Palatino Linotype" pitchFamily="18" charset="0"/>
              </a:defRPr>
            </a:lvl1pPr>
          </a:lstStyle>
          <a:p>
            <a:pPr lvl="0"/>
            <a:r>
              <a:rPr lang="en-US" noProof="0" dirty="0" smtClean="0"/>
              <a:t>Click to edit Master title style</a:t>
            </a:r>
            <a:endParaRPr lang="tr-TR" noProof="0" dirty="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atin typeface="Palatino Linotype" pitchFamily="18" charset="0"/>
              </a:defRPr>
            </a:lvl1pPr>
          </a:lstStyle>
          <a:p>
            <a:pPr lvl="0"/>
            <a:r>
              <a:rPr lang="en-US" noProof="0" dirty="0" smtClean="0"/>
              <a:t>Click to edit Master subtitle style</a:t>
            </a:r>
            <a:endParaRPr lang="tr-TR" noProof="0" dirty="0" smtClean="0"/>
          </a:p>
        </p:txBody>
      </p:sp>
      <p:sp>
        <p:nvSpPr>
          <p:cNvPr id="18" name="Rectangle 16"/>
          <p:cNvSpPr>
            <a:spLocks noGrp="1" noChangeArrowheads="1"/>
          </p:cNvSpPr>
          <p:nvPr>
            <p:ph type="dt" sz="half" idx="10"/>
          </p:nvPr>
        </p:nvSpPr>
        <p:spPr bwMode="auto">
          <a:xfrm>
            <a:off x="468313" y="5373688"/>
            <a:ext cx="2133600" cy="45720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fld id="{BE692ECE-D14F-4265-8373-A295CF78D95D}" type="datetime1">
              <a:rPr lang="en-US" smtClean="0"/>
              <a:pPr/>
              <a:t>5/8/2013</a:t>
            </a:fld>
            <a:endParaRPr lang="en-US" dirty="0"/>
          </a:p>
        </p:txBody>
      </p:sp>
      <p:sp>
        <p:nvSpPr>
          <p:cNvPr id="19" name="Rectangle 21"/>
          <p:cNvSpPr>
            <a:spLocks noGrp="1" noChangeArrowheads="1"/>
          </p:cNvSpPr>
          <p:nvPr>
            <p:ph type="ftr" sz="quarter" idx="11"/>
          </p:nvPr>
        </p:nvSpPr>
        <p:spPr>
          <a:xfrm>
            <a:off x="468313" y="6453188"/>
            <a:ext cx="6048375" cy="215900"/>
          </a:xfrm>
        </p:spPr>
        <p:txBody>
          <a:bodyPr/>
          <a:lstStyle>
            <a:lvl1pPr>
              <a:defRPr/>
            </a:lvl1pPr>
          </a:lstStyle>
          <a:p>
            <a:endParaRPr lang="en-US" dirty="0"/>
          </a:p>
        </p:txBody>
      </p:sp>
      <p:sp>
        <p:nvSpPr>
          <p:cNvPr id="20" name="Rectangle 22"/>
          <p:cNvSpPr>
            <a:spLocks noGrp="1" noChangeArrowheads="1"/>
          </p:cNvSpPr>
          <p:nvPr>
            <p:ph type="sldNum" sz="quarter" idx="12"/>
          </p:nvPr>
        </p:nvSpPr>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51702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851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5410200"/>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48726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3496023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93695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8349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969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ftr" sz="quarter" idx="10"/>
          </p:nvPr>
        </p:nvSpPr>
        <p:spPr>
          <a:ln/>
        </p:spPr>
        <p:txBody>
          <a:bodyPr/>
          <a:lstStyle>
            <a:lvl1pPr>
              <a:defRPr/>
            </a:lvl1pPr>
          </a:lstStyle>
          <a:p>
            <a:endParaRPr lang="en-US" dirty="0"/>
          </a:p>
        </p:txBody>
      </p:sp>
      <p:sp>
        <p:nvSpPr>
          <p:cNvPr id="8"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19234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Rectangle 2"/>
          <p:cNvSpPr>
            <a:spLocks noGrp="1" noChangeArrowheads="1"/>
          </p:cNvSpPr>
          <p:nvPr>
            <p:ph type="ftr" sz="quarter" idx="10"/>
          </p:nvPr>
        </p:nvSpPr>
        <p:spPr>
          <a:ln/>
        </p:spPr>
        <p:txBody>
          <a:bodyPr/>
          <a:lstStyle>
            <a:lvl1pPr>
              <a:defRPr/>
            </a:lvl1pPr>
          </a:lstStyle>
          <a:p>
            <a:endParaRPr lang="en-US" dirty="0"/>
          </a:p>
        </p:txBody>
      </p:sp>
      <p:sp>
        <p:nvSpPr>
          <p:cNvPr id="4"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13639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endParaRPr lang="en-US" dirty="0"/>
          </a:p>
        </p:txBody>
      </p:sp>
      <p:sp>
        <p:nvSpPr>
          <p:cNvPr id="3"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9297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18939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61851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0" y="6642100"/>
            <a:ext cx="6048375"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i="1">
                <a:latin typeface="+mn-lt"/>
              </a:defRPr>
            </a:lvl1pPr>
          </a:lstStyle>
          <a:p>
            <a:endParaRPr lang="en-US" dirty="0"/>
          </a:p>
        </p:txBody>
      </p:sp>
      <p:sp>
        <p:nvSpPr>
          <p:cNvPr id="35843" name="Rectangle 3"/>
          <p:cNvSpPr>
            <a:spLocks noGrp="1" noChangeArrowheads="1"/>
          </p:cNvSpPr>
          <p:nvPr>
            <p:ph type="sldNum" sz="quarter" idx="4"/>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i="1"/>
            </a:lvl1pPr>
          </a:lstStyle>
          <a:p>
            <a:fld id="{4B548ED0-F176-42C9-9552-3080C5B8C662}" type="slidenum">
              <a:rPr lang="en-US" smtClean="0"/>
              <a:pPr/>
              <a:t>‹#›</a:t>
            </a:fld>
            <a:endParaRPr lang="en-US" dirty="0"/>
          </a:p>
        </p:txBody>
      </p:sp>
      <p:grpSp>
        <p:nvGrpSpPr>
          <p:cNvPr id="2" name="Group 4"/>
          <p:cNvGrpSpPr>
            <a:grpSpLocks/>
          </p:cNvGrpSpPr>
          <p:nvPr/>
        </p:nvGrpSpPr>
        <p:grpSpPr bwMode="auto">
          <a:xfrm>
            <a:off x="0" y="0"/>
            <a:ext cx="9144000" cy="546100"/>
            <a:chOff x="0" y="0"/>
            <a:chExt cx="5760" cy="344"/>
          </a:xfrm>
        </p:grpSpPr>
        <p:sp>
          <p:nvSpPr>
            <p:cNvPr id="103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103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3"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4"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5"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6"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7"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8"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9"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tr-TR" dirty="0" smtClean="0"/>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r-TR" dirty="0" smtClean="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4000" i="1">
          <a:solidFill>
            <a:schemeClr val="bg2"/>
          </a:solidFill>
          <a:latin typeface="+mj-lt"/>
          <a:ea typeface="+mj-ea"/>
          <a:cs typeface="+mj-cs"/>
        </a:defRPr>
      </a:lvl1pPr>
      <a:lvl2pPr algn="l" rtl="0" eaLnBrk="1" fontAlgn="base" hangingPunct="1">
        <a:spcBef>
          <a:spcPct val="0"/>
        </a:spcBef>
        <a:spcAft>
          <a:spcPct val="0"/>
        </a:spcAft>
        <a:defRPr sz="4000" i="1">
          <a:solidFill>
            <a:schemeClr val="bg2"/>
          </a:solidFill>
          <a:latin typeface="Lucida Bright" pitchFamily="18" charset="0"/>
        </a:defRPr>
      </a:lvl2pPr>
      <a:lvl3pPr algn="l" rtl="0" eaLnBrk="1" fontAlgn="base" hangingPunct="1">
        <a:spcBef>
          <a:spcPct val="0"/>
        </a:spcBef>
        <a:spcAft>
          <a:spcPct val="0"/>
        </a:spcAft>
        <a:defRPr sz="4000" i="1">
          <a:solidFill>
            <a:schemeClr val="bg2"/>
          </a:solidFill>
          <a:latin typeface="Lucida Bright" pitchFamily="18" charset="0"/>
        </a:defRPr>
      </a:lvl3pPr>
      <a:lvl4pPr algn="l" rtl="0" eaLnBrk="1" fontAlgn="base" hangingPunct="1">
        <a:spcBef>
          <a:spcPct val="0"/>
        </a:spcBef>
        <a:spcAft>
          <a:spcPct val="0"/>
        </a:spcAft>
        <a:defRPr sz="4000" i="1">
          <a:solidFill>
            <a:schemeClr val="bg2"/>
          </a:solidFill>
          <a:latin typeface="Lucida Bright" pitchFamily="18" charset="0"/>
        </a:defRPr>
      </a:lvl4pPr>
      <a:lvl5pPr algn="l" rtl="0" eaLnBrk="1" fontAlgn="base" hangingPunct="1">
        <a:spcBef>
          <a:spcPct val="0"/>
        </a:spcBef>
        <a:spcAft>
          <a:spcPct val="0"/>
        </a:spcAft>
        <a:defRPr sz="4000" i="1">
          <a:solidFill>
            <a:schemeClr val="bg2"/>
          </a:solidFill>
          <a:latin typeface="Lucida Bright" pitchFamily="18" charset="0"/>
        </a:defRPr>
      </a:lvl5pPr>
      <a:lvl6pPr marL="457200" algn="l" rtl="0" eaLnBrk="1" fontAlgn="base" hangingPunct="1">
        <a:spcBef>
          <a:spcPct val="0"/>
        </a:spcBef>
        <a:spcAft>
          <a:spcPct val="0"/>
        </a:spcAft>
        <a:defRPr sz="4000" i="1">
          <a:solidFill>
            <a:schemeClr val="bg2"/>
          </a:solidFill>
          <a:latin typeface="Lucida Bright" pitchFamily="18" charset="0"/>
        </a:defRPr>
      </a:lvl6pPr>
      <a:lvl7pPr marL="914400" algn="l" rtl="0" eaLnBrk="1" fontAlgn="base" hangingPunct="1">
        <a:spcBef>
          <a:spcPct val="0"/>
        </a:spcBef>
        <a:spcAft>
          <a:spcPct val="0"/>
        </a:spcAft>
        <a:defRPr sz="4000" i="1">
          <a:solidFill>
            <a:schemeClr val="bg2"/>
          </a:solidFill>
          <a:latin typeface="Lucida Bright" pitchFamily="18" charset="0"/>
        </a:defRPr>
      </a:lvl7pPr>
      <a:lvl8pPr marL="1371600" algn="l" rtl="0" eaLnBrk="1" fontAlgn="base" hangingPunct="1">
        <a:spcBef>
          <a:spcPct val="0"/>
        </a:spcBef>
        <a:spcAft>
          <a:spcPct val="0"/>
        </a:spcAft>
        <a:defRPr sz="4000" i="1">
          <a:solidFill>
            <a:schemeClr val="bg2"/>
          </a:solidFill>
          <a:latin typeface="Lucida Bright" pitchFamily="18" charset="0"/>
        </a:defRPr>
      </a:lvl8pPr>
      <a:lvl9pPr marL="1828800" algn="l" rtl="0" eaLnBrk="1" fontAlgn="base" hangingPunct="1">
        <a:spcBef>
          <a:spcPct val="0"/>
        </a:spcBef>
        <a:spcAft>
          <a:spcPct val="0"/>
        </a:spcAft>
        <a:defRPr sz="4000" i="1">
          <a:solidFill>
            <a:schemeClr val="bg2"/>
          </a:solidFill>
          <a:latin typeface="Lucida Bright"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fa.wikipedia.org/wiki/%D8%AF%D8%A7%D8%B1%D9%88%DB%8C%D9%86" TargetMode="External"/><Relationship Id="rId3" Type="http://schemas.openxmlformats.org/officeDocument/2006/relationships/hyperlink" Target="http://fa.wikipedia.org/w/index.php?title=%D8%A8%D9%87%DB%8C%D9%86%D9%87%E2%80%8C%D8%B3%D8%A7%D8%B2%DB%8C_(%D8%B1%DB%8C%D8%A7%D8%B6%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7" Type="http://schemas.openxmlformats.org/officeDocument/2006/relationships/hyperlink" Target="http://fa.wikipedia.org/w/index.php?title=%D8%AC%D9%87%D8%B4_(%D8%B2%DB%8C%D8%B3%D8%AA%E2%80%8C%D8%B4%D9%86%D8%A7%D8%B3%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2" Type="http://schemas.openxmlformats.org/officeDocument/2006/relationships/hyperlink" Target="http://fa.wikipedia.org/wiki/%D8%B9%D9%84%D9%85_%D8%B1%D8%A7%DB%8C%D8%A7%D9%86%D9%87" TargetMode="External"/><Relationship Id="rId1" Type="http://schemas.openxmlformats.org/officeDocument/2006/relationships/slideLayout" Target="../slideLayouts/slideLayout2.xml"/><Relationship Id="rId6" Type="http://schemas.openxmlformats.org/officeDocument/2006/relationships/hyperlink" Target="http://fa.wikipedia.org/wiki/%D9%88%D8%B1%D8%A7%D8%AB%D8%AA" TargetMode="External"/><Relationship Id="rId5" Type="http://schemas.openxmlformats.org/officeDocument/2006/relationships/hyperlink" Target="http://fa.wikipedia.org/wiki/%D9%81%D8%B1%DA%AF%D8%B4%D8%AA" TargetMode="External"/><Relationship Id="rId4" Type="http://schemas.openxmlformats.org/officeDocument/2006/relationships/hyperlink" Target="http://fa.wikipedia.org/wiki/%D8%A7%D9%84%DA%AF%D9%88%D8%B1%DB%8C%D8%AA%D9%85_%D8%AA%DA%A9%D8%A7%D9%85%D9%84" TargetMode="External"/><Relationship Id="rId9" Type="http://schemas.openxmlformats.org/officeDocument/2006/relationships/hyperlink" Target="http://fa.wikipedia.org/wiki/%D8%B1%DA%AF%D8%B1%D8%B3%DB%8C%D9%88%D9%8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45.jpg"/>
          <p:cNvPicPr>
            <a:picLocks noChangeAspect="1"/>
          </p:cNvPicPr>
          <p:nvPr/>
        </p:nvPicPr>
        <p:blipFill>
          <a:blip r:embed="rId2"/>
          <a:stretch>
            <a:fillRect/>
          </a:stretch>
        </p:blipFill>
        <p:spPr>
          <a:xfrm>
            <a:off x="1581331" y="495693"/>
            <a:ext cx="5810069" cy="4838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normAutofit/>
          </a:bodyPr>
          <a:lstStyle/>
          <a:p>
            <a:pPr algn="just"/>
            <a:r>
              <a:rPr lang="en-US" sz="1600" b="1" dirty="0" smtClean="0"/>
              <a:t>Decision </a:t>
            </a:r>
            <a:r>
              <a:rPr lang="en-US" sz="1600" b="1" dirty="0" smtClean="0"/>
              <a:t>tree learning</a:t>
            </a:r>
          </a:p>
          <a:p>
            <a:pPr algn="just"/>
            <a:r>
              <a:rPr lang="en-US" sz="1600" b="1" dirty="0" smtClean="0"/>
              <a:t>Association rule learning</a:t>
            </a:r>
          </a:p>
          <a:p>
            <a:pPr algn="just"/>
            <a:r>
              <a:rPr lang="en-US" sz="1600" b="1" dirty="0" smtClean="0"/>
              <a:t>Artificial neural networks</a:t>
            </a:r>
          </a:p>
          <a:p>
            <a:pPr algn="just"/>
            <a:r>
              <a:rPr lang="en-US" sz="1600" b="1" dirty="0" smtClean="0"/>
              <a:t>Genetic programming</a:t>
            </a:r>
            <a:endParaRPr lang="fa-IR" sz="1600" b="1" dirty="0" smtClean="0"/>
          </a:p>
          <a:p>
            <a:pPr algn="just"/>
            <a:r>
              <a:rPr lang="en-US" sz="1600" b="1" dirty="0" smtClean="0"/>
              <a:t>Inductive logic programming</a:t>
            </a:r>
            <a:endParaRPr lang="fa-IR" sz="1600" b="1" dirty="0" smtClean="0"/>
          </a:p>
          <a:p>
            <a:pPr algn="just"/>
            <a:r>
              <a:rPr lang="en-US" sz="1600" b="1" dirty="0" smtClean="0"/>
              <a:t>Support vector machines</a:t>
            </a:r>
          </a:p>
          <a:p>
            <a:pPr algn="just"/>
            <a:r>
              <a:rPr lang="en-US" sz="1600" b="1" dirty="0" smtClean="0"/>
              <a:t>Clustering</a:t>
            </a:r>
          </a:p>
          <a:p>
            <a:pPr algn="just"/>
            <a:r>
              <a:rPr lang="en-US" sz="1600" b="1" dirty="0" smtClean="0"/>
              <a:t>Bayesian networks</a:t>
            </a:r>
          </a:p>
          <a:p>
            <a:pPr algn="just"/>
            <a:r>
              <a:rPr lang="en-US" sz="1600" b="1" dirty="0" smtClean="0"/>
              <a:t>Reinforcement learning</a:t>
            </a:r>
            <a:endParaRPr lang="fa-IR" sz="1600" b="1" dirty="0" smtClean="0"/>
          </a:p>
          <a:p>
            <a:pPr algn="just"/>
            <a:r>
              <a:rPr lang="en-US" sz="1600" b="1" dirty="0" smtClean="0"/>
              <a:t>Representation learning</a:t>
            </a:r>
            <a:endParaRPr lang="fa-IR" sz="1600" b="1" dirty="0" smtClean="0"/>
          </a:p>
          <a:p>
            <a:pPr algn="just"/>
            <a:r>
              <a:rPr lang="en-US" sz="1600" b="1" dirty="0" smtClean="0"/>
              <a:t>Similarity and metric learning</a:t>
            </a:r>
            <a:endParaRPr lang="fa-IR" sz="1600" b="1" dirty="0" smtClean="0"/>
          </a:p>
          <a:p>
            <a:pPr algn="just"/>
            <a:r>
              <a:rPr lang="en-US" sz="1600" b="1" dirty="0" smtClean="0"/>
              <a:t>Sparse Dictionary Learning</a:t>
            </a:r>
          </a:p>
          <a:p>
            <a:pPr algn="just"/>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10</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905000"/>
            <a:ext cx="8229600" cy="3886200"/>
          </a:xfrm>
        </p:spPr>
        <p:txBody>
          <a:bodyPr>
            <a:normAutofit/>
          </a:bodyPr>
          <a:lstStyle/>
          <a:p>
            <a:pPr algn="just">
              <a:buFont typeface="Wingdings" pitchFamily="2" charset="2"/>
              <a:buChar char="v"/>
            </a:pPr>
            <a:endParaRPr lang="fa-IR" sz="1800" b="1" dirty="0" smtClean="0"/>
          </a:p>
          <a:p>
            <a:pPr algn="just">
              <a:buFont typeface="Wingdings" pitchFamily="2" charset="2"/>
              <a:buChar char="v"/>
            </a:pPr>
            <a:r>
              <a:rPr lang="en-US" sz="1800" b="1" dirty="0" smtClean="0"/>
              <a:t>Decision </a:t>
            </a:r>
            <a:r>
              <a:rPr lang="en-US" sz="1800" b="1" dirty="0" smtClean="0"/>
              <a:t>tree learning</a:t>
            </a:r>
          </a:p>
          <a:p>
            <a:pPr algn="just"/>
            <a:r>
              <a:rPr lang="en-US" sz="1800" b="1" dirty="0" smtClean="0">
                <a:solidFill>
                  <a:schemeClr val="bg1">
                    <a:lumMod val="85000"/>
                  </a:schemeClr>
                </a:solidFill>
              </a:rPr>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11</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1" end="1"/>
                                            </p:txEl>
                                          </p:spTgt>
                                        </p:tgtEl>
                                        <p:attrNameLst>
                                          <p:attrName>style.color</p:attrName>
                                        </p:attrNameLst>
                                      </p:cBhvr>
                                      <p:to>
                                        <a:schemeClr val="accent2"/>
                                      </p:to>
                                    </p:animClr>
                                    <p:animClr clrSpc="rgb">
                                      <p:cBhvr>
                                        <p:cTn id="7" dur="100" fill="hold"/>
                                        <p:tgtEl>
                                          <p:spTgt spid="3">
                                            <p:txEl>
                                              <p:pRg st="1" end="1"/>
                                            </p:txEl>
                                          </p:spTgt>
                                        </p:tgtEl>
                                        <p:attrNameLst>
                                          <p:attrName>fillcolor</p:attrName>
                                        </p:attrNameLst>
                                      </p:cBhvr>
                                      <p:to>
                                        <a:schemeClr val="accent2"/>
                                      </p:to>
                                    </p:animClr>
                                    <p:set>
                                      <p:cBhvr>
                                        <p:cTn id="8" dur="100" fill="hold"/>
                                        <p:tgtEl>
                                          <p:spTgt spid="3">
                                            <p:txEl>
                                              <p:pRg st="1" end="1"/>
                                            </p:txEl>
                                          </p:spTgt>
                                        </p:tgtEl>
                                        <p:attrNameLst>
                                          <p:attrName>fill.type</p:attrName>
                                        </p:attrNameLst>
                                      </p:cBhvr>
                                      <p:to>
                                        <p:strVal val="solid"/>
                                      </p:to>
                                    </p:set>
                                    <p:set>
                                      <p:cBhvr>
                                        <p:cTn id="9" dur="100" fill="hold"/>
                                        <p:tgtEl>
                                          <p:spTgt spid="3">
                                            <p:txEl>
                                              <p:pRg st="1" end="1"/>
                                            </p:txEl>
                                          </p:spTgt>
                                        </p:tgtEl>
                                        <p:attrNameLst>
                                          <p:attrName>fill.on</p:attrName>
                                        </p:attrNameLst>
                                      </p:cBhvr>
                                      <p:to>
                                        <p:strVal val="true"/>
                                      </p:to>
                                    </p:set>
                                    <p:animRot by="120000">
                                      <p:cBhvr>
                                        <p:cTn id="10" dur="100" fill="hold">
                                          <p:stCondLst>
                                            <p:cond delay="0"/>
                                          </p:stCondLst>
                                        </p:cTn>
                                        <p:tgtEl>
                                          <p:spTgt spid="3">
                                            <p:txEl>
                                              <p:pRg st="1" end="1"/>
                                            </p:txEl>
                                          </p:spTgt>
                                        </p:tgtEl>
                                        <p:attrNameLst>
                                          <p:attrName>r</p:attrName>
                                        </p:attrNameLst>
                                      </p:cBhvr>
                                    </p:animRot>
                                    <p:animRot by="-240000">
                                      <p:cBhvr>
                                        <p:cTn id="11" dur="200" fill="hold">
                                          <p:stCondLst>
                                            <p:cond delay="200"/>
                                          </p:stCondLst>
                                        </p:cTn>
                                        <p:tgtEl>
                                          <p:spTgt spid="3">
                                            <p:txEl>
                                              <p:pRg st="1" end="1"/>
                                            </p:txEl>
                                          </p:spTgt>
                                        </p:tgtEl>
                                        <p:attrNameLst>
                                          <p:attrName>r</p:attrName>
                                        </p:attrNameLst>
                                      </p:cBhvr>
                                    </p:animRot>
                                    <p:animRot by="240000">
                                      <p:cBhvr>
                                        <p:cTn id="12" dur="200" fill="hold">
                                          <p:stCondLst>
                                            <p:cond delay="400"/>
                                          </p:stCondLst>
                                        </p:cTn>
                                        <p:tgtEl>
                                          <p:spTgt spid="3">
                                            <p:txEl>
                                              <p:pRg st="1" end="1"/>
                                            </p:txEl>
                                          </p:spTgt>
                                        </p:tgtEl>
                                        <p:attrNameLst>
                                          <p:attrName>r</p:attrName>
                                        </p:attrNameLst>
                                      </p:cBhvr>
                                    </p:animRot>
                                    <p:animRot by="-240000">
                                      <p:cBhvr>
                                        <p:cTn id="13" dur="200" fill="hold">
                                          <p:stCondLst>
                                            <p:cond delay="600"/>
                                          </p:stCondLst>
                                        </p:cTn>
                                        <p:tgtEl>
                                          <p:spTgt spid="3">
                                            <p:txEl>
                                              <p:pRg st="1" end="1"/>
                                            </p:txEl>
                                          </p:spTgt>
                                        </p:tgtEl>
                                        <p:attrNameLst>
                                          <p:attrName>r</p:attrName>
                                        </p:attrNameLst>
                                      </p:cBhvr>
                                    </p:animRot>
                                    <p:animRot by="120000">
                                      <p:cBhvr>
                                        <p:cTn id="14"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Decision tree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12</a:t>
            </a:fld>
            <a:endParaRPr lang="en-US" dirty="0"/>
          </a:p>
        </p:txBody>
      </p:sp>
      <p:pic>
        <p:nvPicPr>
          <p:cNvPr id="1026" name="Picture 2" descr="D:\ml-pres\decisionTree.JPG"/>
          <p:cNvPicPr>
            <a:picLocks noChangeAspect="1" noChangeArrowheads="1"/>
          </p:cNvPicPr>
          <p:nvPr/>
        </p:nvPicPr>
        <p:blipFill>
          <a:blip r:embed="rId2"/>
          <a:srcRect/>
          <a:stretch>
            <a:fillRect/>
          </a:stretch>
        </p:blipFill>
        <p:spPr bwMode="auto">
          <a:xfrm>
            <a:off x="304800" y="228600"/>
            <a:ext cx="8130138" cy="54864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Font typeface="Wingdings" pitchFamily="2" charset="2"/>
              <a:buChar char="v"/>
            </a:pPr>
            <a:r>
              <a:rPr lang="en-US" sz="1800" b="1" dirty="0" smtClean="0"/>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13</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2" end="2"/>
                                            </p:txEl>
                                          </p:spTgt>
                                        </p:tgtEl>
                                        <p:attrNameLst>
                                          <p:attrName>style.color</p:attrName>
                                        </p:attrNameLst>
                                      </p:cBhvr>
                                      <p:to>
                                        <a:schemeClr val="accent2"/>
                                      </p:to>
                                    </p:animClr>
                                    <p:animClr clrSpc="rgb">
                                      <p:cBhvr>
                                        <p:cTn id="7" dur="100" fill="hold"/>
                                        <p:tgtEl>
                                          <p:spTgt spid="3">
                                            <p:txEl>
                                              <p:pRg st="2" end="2"/>
                                            </p:txEl>
                                          </p:spTgt>
                                        </p:tgtEl>
                                        <p:attrNameLst>
                                          <p:attrName>fillcolor</p:attrName>
                                        </p:attrNameLst>
                                      </p:cBhvr>
                                      <p:to>
                                        <a:schemeClr val="accent2"/>
                                      </p:to>
                                    </p:animClr>
                                    <p:set>
                                      <p:cBhvr>
                                        <p:cTn id="8" dur="100" fill="hold"/>
                                        <p:tgtEl>
                                          <p:spTgt spid="3">
                                            <p:txEl>
                                              <p:pRg st="2" end="2"/>
                                            </p:txEl>
                                          </p:spTgt>
                                        </p:tgtEl>
                                        <p:attrNameLst>
                                          <p:attrName>fill.type</p:attrName>
                                        </p:attrNameLst>
                                      </p:cBhvr>
                                      <p:to>
                                        <p:strVal val="solid"/>
                                      </p:to>
                                    </p:set>
                                    <p:set>
                                      <p:cBhvr>
                                        <p:cTn id="9" dur="100" fill="hold"/>
                                        <p:tgtEl>
                                          <p:spTgt spid="3">
                                            <p:txEl>
                                              <p:pRg st="2" end="2"/>
                                            </p:txEl>
                                          </p:spTgt>
                                        </p:tgtEl>
                                        <p:attrNameLst>
                                          <p:attrName>fill.on</p:attrName>
                                        </p:attrNameLst>
                                      </p:cBhvr>
                                      <p:to>
                                        <p:strVal val="true"/>
                                      </p:to>
                                    </p:set>
                                    <p:animRot by="120000">
                                      <p:cBhvr>
                                        <p:cTn id="10" dur="100" fill="hold">
                                          <p:stCondLst>
                                            <p:cond delay="0"/>
                                          </p:stCondLst>
                                        </p:cTn>
                                        <p:tgtEl>
                                          <p:spTgt spid="3">
                                            <p:txEl>
                                              <p:pRg st="2" end="2"/>
                                            </p:txEl>
                                          </p:spTgt>
                                        </p:tgtEl>
                                        <p:attrNameLst>
                                          <p:attrName>r</p:attrName>
                                        </p:attrNameLst>
                                      </p:cBhvr>
                                    </p:animRot>
                                    <p:animRot by="-240000">
                                      <p:cBhvr>
                                        <p:cTn id="11" dur="200" fill="hold">
                                          <p:stCondLst>
                                            <p:cond delay="200"/>
                                          </p:stCondLst>
                                        </p:cTn>
                                        <p:tgtEl>
                                          <p:spTgt spid="3">
                                            <p:txEl>
                                              <p:pRg st="2" end="2"/>
                                            </p:txEl>
                                          </p:spTgt>
                                        </p:tgtEl>
                                        <p:attrNameLst>
                                          <p:attrName>r</p:attrName>
                                        </p:attrNameLst>
                                      </p:cBhvr>
                                    </p:animRot>
                                    <p:animRot by="240000">
                                      <p:cBhvr>
                                        <p:cTn id="12" dur="200" fill="hold">
                                          <p:stCondLst>
                                            <p:cond delay="400"/>
                                          </p:stCondLst>
                                        </p:cTn>
                                        <p:tgtEl>
                                          <p:spTgt spid="3">
                                            <p:txEl>
                                              <p:pRg st="2" end="2"/>
                                            </p:txEl>
                                          </p:spTgt>
                                        </p:tgtEl>
                                        <p:attrNameLst>
                                          <p:attrName>r</p:attrName>
                                        </p:attrNameLst>
                                      </p:cBhvr>
                                    </p:animRot>
                                    <p:animRot by="-240000">
                                      <p:cBhvr>
                                        <p:cTn id="13" dur="200" fill="hold">
                                          <p:stCondLst>
                                            <p:cond delay="600"/>
                                          </p:stCondLst>
                                        </p:cTn>
                                        <p:tgtEl>
                                          <p:spTgt spid="3">
                                            <p:txEl>
                                              <p:pRg st="2" end="2"/>
                                            </p:txEl>
                                          </p:spTgt>
                                        </p:tgtEl>
                                        <p:attrNameLst>
                                          <p:attrName>r</p:attrName>
                                        </p:attrNameLst>
                                      </p:cBhvr>
                                    </p:animRot>
                                    <p:animRot by="120000">
                                      <p:cBhvr>
                                        <p:cTn id="14"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cs typeface="2  Nazanin" pitchFamily="2" charset="-78"/>
              </a:rPr>
              <a:t>Association rule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14</a:t>
            </a:fld>
            <a:endParaRPr lang="en-US" dirty="0"/>
          </a:p>
        </p:txBody>
      </p:sp>
      <p:pic>
        <p:nvPicPr>
          <p:cNvPr id="2050" name="Picture 2" descr="D:\ml-pres\associatiomnRuleMining.JPG"/>
          <p:cNvPicPr>
            <a:picLocks noChangeAspect="1" noChangeArrowheads="1"/>
          </p:cNvPicPr>
          <p:nvPr/>
        </p:nvPicPr>
        <p:blipFill>
          <a:blip r:embed="rId2"/>
          <a:srcRect/>
          <a:stretch>
            <a:fillRect/>
          </a:stretch>
        </p:blipFill>
        <p:spPr bwMode="auto">
          <a:xfrm>
            <a:off x="152400" y="1600200"/>
            <a:ext cx="8534400" cy="3981450"/>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Font typeface="Wingdings" pitchFamily="2" charset="2"/>
              <a:buChar char="v"/>
            </a:pPr>
            <a:r>
              <a:rPr lang="en-US" sz="1800" b="1" dirty="0" smtClean="0"/>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15</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3" end="3"/>
                                            </p:txEl>
                                          </p:spTgt>
                                        </p:tgtEl>
                                        <p:attrNameLst>
                                          <p:attrName>style.color</p:attrName>
                                        </p:attrNameLst>
                                      </p:cBhvr>
                                      <p:to>
                                        <a:schemeClr val="accent2"/>
                                      </p:to>
                                    </p:animClr>
                                    <p:animClr clrSpc="rgb">
                                      <p:cBhvr>
                                        <p:cTn id="7" dur="100" fill="hold"/>
                                        <p:tgtEl>
                                          <p:spTgt spid="3">
                                            <p:txEl>
                                              <p:pRg st="3" end="3"/>
                                            </p:txEl>
                                          </p:spTgt>
                                        </p:tgtEl>
                                        <p:attrNameLst>
                                          <p:attrName>fillcolor</p:attrName>
                                        </p:attrNameLst>
                                      </p:cBhvr>
                                      <p:to>
                                        <a:schemeClr val="accent2"/>
                                      </p:to>
                                    </p:animClr>
                                    <p:set>
                                      <p:cBhvr>
                                        <p:cTn id="8" dur="100" fill="hold"/>
                                        <p:tgtEl>
                                          <p:spTgt spid="3">
                                            <p:txEl>
                                              <p:pRg st="3" end="3"/>
                                            </p:txEl>
                                          </p:spTgt>
                                        </p:tgtEl>
                                        <p:attrNameLst>
                                          <p:attrName>fill.type</p:attrName>
                                        </p:attrNameLst>
                                      </p:cBhvr>
                                      <p:to>
                                        <p:strVal val="solid"/>
                                      </p:to>
                                    </p:set>
                                    <p:set>
                                      <p:cBhvr>
                                        <p:cTn id="9" dur="100" fill="hold"/>
                                        <p:tgtEl>
                                          <p:spTgt spid="3">
                                            <p:txEl>
                                              <p:pRg st="3" end="3"/>
                                            </p:txEl>
                                          </p:spTgt>
                                        </p:tgtEl>
                                        <p:attrNameLst>
                                          <p:attrName>fill.on</p:attrName>
                                        </p:attrNameLst>
                                      </p:cBhvr>
                                      <p:to>
                                        <p:strVal val="true"/>
                                      </p:to>
                                    </p:set>
                                    <p:animRot by="120000">
                                      <p:cBhvr>
                                        <p:cTn id="10" dur="100" fill="hold">
                                          <p:stCondLst>
                                            <p:cond delay="0"/>
                                          </p:stCondLst>
                                        </p:cTn>
                                        <p:tgtEl>
                                          <p:spTgt spid="3">
                                            <p:txEl>
                                              <p:pRg st="3" end="3"/>
                                            </p:txEl>
                                          </p:spTgt>
                                        </p:tgtEl>
                                        <p:attrNameLst>
                                          <p:attrName>r</p:attrName>
                                        </p:attrNameLst>
                                      </p:cBhvr>
                                    </p:animRot>
                                    <p:animRot by="-240000">
                                      <p:cBhvr>
                                        <p:cTn id="11" dur="200" fill="hold">
                                          <p:stCondLst>
                                            <p:cond delay="200"/>
                                          </p:stCondLst>
                                        </p:cTn>
                                        <p:tgtEl>
                                          <p:spTgt spid="3">
                                            <p:txEl>
                                              <p:pRg st="3" end="3"/>
                                            </p:txEl>
                                          </p:spTgt>
                                        </p:tgtEl>
                                        <p:attrNameLst>
                                          <p:attrName>r</p:attrName>
                                        </p:attrNameLst>
                                      </p:cBhvr>
                                    </p:animRot>
                                    <p:animRot by="240000">
                                      <p:cBhvr>
                                        <p:cTn id="12" dur="200" fill="hold">
                                          <p:stCondLst>
                                            <p:cond delay="400"/>
                                          </p:stCondLst>
                                        </p:cTn>
                                        <p:tgtEl>
                                          <p:spTgt spid="3">
                                            <p:txEl>
                                              <p:pRg st="3" end="3"/>
                                            </p:txEl>
                                          </p:spTgt>
                                        </p:tgtEl>
                                        <p:attrNameLst>
                                          <p:attrName>r</p:attrName>
                                        </p:attrNameLst>
                                      </p:cBhvr>
                                    </p:animRot>
                                    <p:animRot by="-240000">
                                      <p:cBhvr>
                                        <p:cTn id="13" dur="200" fill="hold">
                                          <p:stCondLst>
                                            <p:cond delay="600"/>
                                          </p:stCondLst>
                                        </p:cTn>
                                        <p:tgtEl>
                                          <p:spTgt spid="3">
                                            <p:txEl>
                                              <p:pRg st="3" end="3"/>
                                            </p:txEl>
                                          </p:spTgt>
                                        </p:tgtEl>
                                        <p:attrNameLst>
                                          <p:attrName>r</p:attrName>
                                        </p:attrNameLst>
                                      </p:cBhvr>
                                    </p:animRot>
                                    <p:animRot by="120000">
                                      <p:cBhvr>
                                        <p:cTn id="14" dur="200" fill="hold">
                                          <p:stCondLst>
                                            <p:cond delay="80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cs typeface="2  Nazanin" pitchFamily="2" charset="-78"/>
              </a:rPr>
              <a:t>Artificial neural networks</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16</a:t>
            </a:fld>
            <a:endParaRPr lang="en-US" dirty="0"/>
          </a:p>
        </p:txBody>
      </p:sp>
      <p:pic>
        <p:nvPicPr>
          <p:cNvPr id="5122" name="Picture 2" descr="D:\ml-pres\newCerebrum_NN.gif"/>
          <p:cNvPicPr>
            <a:picLocks noChangeAspect="1" noChangeArrowheads="1"/>
          </p:cNvPicPr>
          <p:nvPr/>
        </p:nvPicPr>
        <p:blipFill>
          <a:blip r:embed="rId3"/>
          <a:srcRect/>
          <a:stretch>
            <a:fillRect/>
          </a:stretch>
        </p:blipFill>
        <p:spPr bwMode="auto">
          <a:xfrm>
            <a:off x="304800" y="1447800"/>
            <a:ext cx="7772400" cy="5232592"/>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17</a:t>
            </a:fld>
            <a:endParaRPr lang="en-US" dirty="0"/>
          </a:p>
        </p:txBody>
      </p:sp>
      <p:pic>
        <p:nvPicPr>
          <p:cNvPr id="6146" name="Picture 2" descr="D:\ml-pres\Neuron_4.jpg"/>
          <p:cNvPicPr>
            <a:picLocks noChangeAspect="1" noChangeArrowheads="1"/>
          </p:cNvPicPr>
          <p:nvPr/>
        </p:nvPicPr>
        <p:blipFill>
          <a:blip r:embed="rId3"/>
          <a:srcRect/>
          <a:stretch>
            <a:fillRect/>
          </a:stretch>
        </p:blipFill>
        <p:spPr bwMode="auto">
          <a:xfrm>
            <a:off x="304800" y="1447800"/>
            <a:ext cx="7010400" cy="52578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18</a:t>
            </a:fld>
            <a:endParaRPr lang="en-US" dirty="0"/>
          </a:p>
        </p:txBody>
      </p:sp>
      <p:pic>
        <p:nvPicPr>
          <p:cNvPr id="5" name="Picture 3" descr="D:\ml-pres\InterconnectedNeurons.png"/>
          <p:cNvPicPr>
            <a:picLocks noChangeAspect="1" noChangeArrowheads="1"/>
          </p:cNvPicPr>
          <p:nvPr/>
        </p:nvPicPr>
        <p:blipFill>
          <a:blip r:embed="rId3"/>
          <a:srcRect/>
          <a:stretch>
            <a:fillRect/>
          </a:stretch>
        </p:blipFill>
        <p:spPr bwMode="auto">
          <a:xfrm>
            <a:off x="228600" y="1676400"/>
            <a:ext cx="8445431" cy="3886200"/>
          </a:xfrm>
          <a:prstGeom prst="rect">
            <a:avLst/>
          </a:prstGeom>
          <a:noFill/>
        </p:spPr>
      </p:pic>
      <p:sp>
        <p:nvSpPr>
          <p:cNvPr id="6" name="Slide Number Placeholder 3"/>
          <p:cNvSpPr txBox="1">
            <a:spLocks/>
          </p:cNvSpPr>
          <p:nvPr/>
        </p:nvSpPr>
        <p:spPr bwMode="auto">
          <a:xfrm>
            <a:off x="6588125" y="62535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524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979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19</a:t>
            </a:fld>
            <a:endParaRPr lang="en-US" dirty="0"/>
          </a:p>
        </p:txBody>
      </p:sp>
      <p:pic>
        <p:nvPicPr>
          <p:cNvPr id="4098" name="Picture 2" descr="D:\ml-pres\bneuronmodel.jpg"/>
          <p:cNvPicPr>
            <a:picLocks noChangeAspect="1" noChangeArrowheads="1"/>
          </p:cNvPicPr>
          <p:nvPr/>
        </p:nvPicPr>
        <p:blipFill>
          <a:blip r:embed="rId2"/>
          <a:srcRect/>
          <a:stretch>
            <a:fillRect/>
          </a:stretch>
        </p:blipFill>
        <p:spPr bwMode="auto">
          <a:xfrm>
            <a:off x="304800" y="1447800"/>
            <a:ext cx="7696200" cy="5131415"/>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894362"/>
          </a:xfrm>
        </p:spPr>
        <p:txBody>
          <a:bodyPr/>
          <a:lstStyle/>
          <a:p>
            <a:pPr algn="ctr"/>
            <a:r>
              <a:rPr lang="en-US" sz="4400" dirty="0" smtClean="0"/>
              <a:t>Machine Learning</a:t>
            </a:r>
            <a:endParaRPr lang="en-US" sz="4400" dirty="0"/>
          </a:p>
        </p:txBody>
      </p:sp>
      <p:sp>
        <p:nvSpPr>
          <p:cNvPr id="3" name="Subtitle 2"/>
          <p:cNvSpPr>
            <a:spLocks noGrp="1"/>
          </p:cNvSpPr>
          <p:nvPr>
            <p:ph type="subTitle" idx="1"/>
          </p:nvPr>
        </p:nvSpPr>
        <p:spPr>
          <a:xfrm>
            <a:off x="3962400" y="4191000"/>
            <a:ext cx="4876800" cy="1524000"/>
          </a:xfrm>
        </p:spPr>
        <p:txBody>
          <a:bodyPr>
            <a:noAutofit/>
          </a:bodyPr>
          <a:lstStyle/>
          <a:p>
            <a:pPr algn="just" rtl="1"/>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استاد </a:t>
            </a:r>
            <a:r>
              <a:rPr lang="fa-IR" sz="1800" dirty="0" smtClean="0">
                <a:latin typeface="Arial" pitchFamily="34" charset="0"/>
                <a:cs typeface="Arial" pitchFamily="34" charset="0"/>
              </a:rPr>
              <a:t>:</a:t>
            </a:r>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     	خانم عبدی</a:t>
            </a:r>
          </a:p>
          <a:p>
            <a:pPr algn="just" rtl="1"/>
            <a:endParaRPr lang="fa-IR" sz="1800" dirty="0" smtClean="0">
              <a:latin typeface="Arial" pitchFamily="34" charset="0"/>
              <a:cs typeface="Arial" pitchFamily="34" charset="0"/>
            </a:endParaRPr>
          </a:p>
          <a:p>
            <a:pPr algn="just" rtl="1"/>
            <a:endParaRPr lang="fa-IR"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ارائه کننده :</a:t>
            </a:r>
          </a:p>
          <a:p>
            <a:pPr algn="just" rtl="1"/>
            <a:r>
              <a:rPr lang="fa-IR" sz="1800" dirty="0" smtClean="0">
                <a:latin typeface="Arial" pitchFamily="34" charset="0"/>
                <a:cs typeface="Arial" pitchFamily="34" charset="0"/>
              </a:rPr>
              <a:t>	داریوش حسن پور</a:t>
            </a:r>
          </a:p>
        </p:txBody>
      </p:sp>
      <p:sp>
        <p:nvSpPr>
          <p:cNvPr id="5" name="TextBox 4"/>
          <p:cNvSpPr txBox="1"/>
          <p:nvPr/>
        </p:nvSpPr>
        <p:spPr>
          <a:xfrm>
            <a:off x="0" y="6172200"/>
            <a:ext cx="9144000" cy="369332"/>
          </a:xfrm>
          <a:prstGeom prst="rect">
            <a:avLst/>
          </a:prstGeom>
          <a:noFill/>
        </p:spPr>
        <p:txBody>
          <a:bodyPr wrap="square" rtlCol="0">
            <a:spAutoFit/>
          </a:bodyPr>
          <a:lstStyle/>
          <a:p>
            <a:r>
              <a:rPr lang="fa-IR" dirty="0" smtClean="0"/>
              <a:t>بهار 92</a:t>
            </a:r>
            <a:endParaRPr lang="en-US" dirty="0"/>
          </a:p>
        </p:txBody>
      </p:sp>
      <p:pic>
        <p:nvPicPr>
          <p:cNvPr id="9" name="Picture 2"/>
          <p:cNvPicPr>
            <a:picLocks noChangeAspect="1" noChangeArrowheads="1"/>
          </p:cNvPicPr>
          <p:nvPr/>
        </p:nvPicPr>
        <p:blipFill>
          <a:blip r:embed="rId2"/>
          <a:srcRect/>
          <a:stretch>
            <a:fillRect/>
          </a:stretch>
        </p:blipFill>
        <p:spPr bwMode="auto">
          <a:xfrm>
            <a:off x="6692900" y="673100"/>
            <a:ext cx="2451100" cy="35941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b="1"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20</a:t>
            </a:fld>
            <a:endParaRPr lang="en-US" dirty="0"/>
          </a:p>
        </p:txBody>
      </p:sp>
      <p:pic>
        <p:nvPicPr>
          <p:cNvPr id="3074" name="Picture 2" descr="D:\ml-pres\NasaNeuralNetwork.jpg"/>
          <p:cNvPicPr>
            <a:picLocks noChangeAspect="1" noChangeArrowheads="1"/>
          </p:cNvPicPr>
          <p:nvPr/>
        </p:nvPicPr>
        <p:blipFill>
          <a:blip r:embed="rId3"/>
          <a:srcRect/>
          <a:stretch>
            <a:fillRect/>
          </a:stretch>
        </p:blipFill>
        <p:spPr bwMode="auto">
          <a:xfrm>
            <a:off x="228600" y="1447799"/>
            <a:ext cx="7924800" cy="498130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Font typeface="Wingdings" pitchFamily="2" charset="2"/>
              <a:buChar char="v"/>
            </a:pPr>
            <a:r>
              <a:rPr lang="en-US" sz="1800" b="1" dirty="0" smtClean="0"/>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21</a:t>
            </a:fld>
            <a:endParaRPr lang="en-US" dirty="0"/>
          </a:p>
        </p:txBody>
      </p:sp>
      <p:sp>
        <p:nvSpPr>
          <p:cNvPr id="5" name="Slide Number Placeholder 3"/>
          <p:cNvSpPr txBox="1">
            <a:spLocks/>
          </p:cNvSpPr>
          <p:nvPr/>
        </p:nvSpPr>
        <p:spPr bwMode="auto">
          <a:xfrm>
            <a:off x="6588125" y="61773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762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217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4" end="4"/>
                                            </p:txEl>
                                          </p:spTgt>
                                        </p:tgtEl>
                                        <p:attrNameLst>
                                          <p:attrName>style.color</p:attrName>
                                        </p:attrNameLst>
                                      </p:cBhvr>
                                      <p:to>
                                        <a:schemeClr val="accent2"/>
                                      </p:to>
                                    </p:animClr>
                                    <p:animClr clrSpc="rgb">
                                      <p:cBhvr>
                                        <p:cTn id="7" dur="100" fill="hold"/>
                                        <p:tgtEl>
                                          <p:spTgt spid="3">
                                            <p:txEl>
                                              <p:pRg st="4" end="4"/>
                                            </p:txEl>
                                          </p:spTgt>
                                        </p:tgtEl>
                                        <p:attrNameLst>
                                          <p:attrName>fillcolor</p:attrName>
                                        </p:attrNameLst>
                                      </p:cBhvr>
                                      <p:to>
                                        <a:schemeClr val="accent2"/>
                                      </p:to>
                                    </p:animClr>
                                    <p:set>
                                      <p:cBhvr>
                                        <p:cTn id="8" dur="100" fill="hold"/>
                                        <p:tgtEl>
                                          <p:spTgt spid="3">
                                            <p:txEl>
                                              <p:pRg st="4" end="4"/>
                                            </p:txEl>
                                          </p:spTgt>
                                        </p:tgtEl>
                                        <p:attrNameLst>
                                          <p:attrName>fill.type</p:attrName>
                                        </p:attrNameLst>
                                      </p:cBhvr>
                                      <p:to>
                                        <p:strVal val="solid"/>
                                      </p:to>
                                    </p:set>
                                    <p:set>
                                      <p:cBhvr>
                                        <p:cTn id="9" dur="100" fill="hold"/>
                                        <p:tgtEl>
                                          <p:spTgt spid="3">
                                            <p:txEl>
                                              <p:pRg st="4" end="4"/>
                                            </p:txEl>
                                          </p:spTgt>
                                        </p:tgtEl>
                                        <p:attrNameLst>
                                          <p:attrName>fill.on</p:attrName>
                                        </p:attrNameLst>
                                      </p:cBhvr>
                                      <p:to>
                                        <p:strVal val="true"/>
                                      </p:to>
                                    </p:set>
                                    <p:animRot by="120000">
                                      <p:cBhvr>
                                        <p:cTn id="10" dur="100" fill="hold">
                                          <p:stCondLst>
                                            <p:cond delay="0"/>
                                          </p:stCondLst>
                                        </p:cTn>
                                        <p:tgtEl>
                                          <p:spTgt spid="3">
                                            <p:txEl>
                                              <p:pRg st="4" end="4"/>
                                            </p:txEl>
                                          </p:spTgt>
                                        </p:tgtEl>
                                        <p:attrNameLst>
                                          <p:attrName>r</p:attrName>
                                        </p:attrNameLst>
                                      </p:cBhvr>
                                    </p:animRot>
                                    <p:animRot by="-240000">
                                      <p:cBhvr>
                                        <p:cTn id="11" dur="200" fill="hold">
                                          <p:stCondLst>
                                            <p:cond delay="200"/>
                                          </p:stCondLst>
                                        </p:cTn>
                                        <p:tgtEl>
                                          <p:spTgt spid="3">
                                            <p:txEl>
                                              <p:pRg st="4" end="4"/>
                                            </p:txEl>
                                          </p:spTgt>
                                        </p:tgtEl>
                                        <p:attrNameLst>
                                          <p:attrName>r</p:attrName>
                                        </p:attrNameLst>
                                      </p:cBhvr>
                                    </p:animRot>
                                    <p:animRot by="240000">
                                      <p:cBhvr>
                                        <p:cTn id="12" dur="200" fill="hold">
                                          <p:stCondLst>
                                            <p:cond delay="400"/>
                                          </p:stCondLst>
                                        </p:cTn>
                                        <p:tgtEl>
                                          <p:spTgt spid="3">
                                            <p:txEl>
                                              <p:pRg st="4" end="4"/>
                                            </p:txEl>
                                          </p:spTgt>
                                        </p:tgtEl>
                                        <p:attrNameLst>
                                          <p:attrName>r</p:attrName>
                                        </p:attrNameLst>
                                      </p:cBhvr>
                                    </p:animRot>
                                    <p:animRot by="-240000">
                                      <p:cBhvr>
                                        <p:cTn id="13" dur="200" fill="hold">
                                          <p:stCondLst>
                                            <p:cond delay="600"/>
                                          </p:stCondLst>
                                        </p:cTn>
                                        <p:tgtEl>
                                          <p:spTgt spid="3">
                                            <p:txEl>
                                              <p:pRg st="4" end="4"/>
                                            </p:txEl>
                                          </p:spTgt>
                                        </p:tgtEl>
                                        <p:attrNameLst>
                                          <p:attrName>r</p:attrName>
                                        </p:attrNameLst>
                                      </p:cBhvr>
                                    </p:animRot>
                                    <p:animRot by="120000">
                                      <p:cBhvr>
                                        <p:cTn id="14"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Genetic programming</a:t>
            </a:r>
            <a:endParaRPr lang="en-US" sz="2400" dirty="0"/>
          </a:p>
        </p:txBody>
      </p:sp>
      <p:sp>
        <p:nvSpPr>
          <p:cNvPr id="3" name="Content Placeholder 2"/>
          <p:cNvSpPr>
            <a:spLocks noGrp="1"/>
          </p:cNvSpPr>
          <p:nvPr>
            <p:ph idx="1"/>
          </p:nvPr>
        </p:nvSpPr>
        <p:spPr/>
        <p:txBody>
          <a:bodyPr/>
          <a:lstStyle/>
          <a:p>
            <a:pPr algn="just" rtl="1"/>
            <a:r>
              <a:rPr lang="fa-IR" sz="1800" dirty="0" smtClean="0"/>
              <a:t>کنیک جستجویی در </a:t>
            </a:r>
            <a:r>
              <a:rPr lang="fa-IR" sz="1800" dirty="0" smtClean="0">
                <a:hlinkClick r:id="rId2" tooltip="علم رایانه"/>
              </a:rPr>
              <a:t>علم رایانه</a:t>
            </a:r>
            <a:r>
              <a:rPr lang="fa-IR" sz="1800" dirty="0" smtClean="0"/>
              <a:t> برای یافتن راه‌حل تقریبی برای </a:t>
            </a:r>
            <a:r>
              <a:rPr lang="fa-IR" sz="1800" dirty="0" smtClean="0">
                <a:hlinkClick r:id="rId3" tooltip="بهینه‌سازی (ریاضی) (صفحه وجود ندارد)"/>
              </a:rPr>
              <a:t>بهینه‌سازی</a:t>
            </a:r>
            <a:r>
              <a:rPr lang="fa-IR" sz="1800" dirty="0" smtClean="0"/>
              <a:t> و مسائل جستجو است. الگوریتم ژنتیک نوع خاصی از </a:t>
            </a:r>
            <a:r>
              <a:rPr lang="fa-IR" sz="1800" dirty="0" smtClean="0">
                <a:hlinkClick r:id="rId4" tooltip="الگوریتم تکامل"/>
              </a:rPr>
              <a:t>الگوریتمهای تکامل</a:t>
            </a:r>
            <a:r>
              <a:rPr lang="fa-IR" sz="1800" dirty="0" smtClean="0"/>
              <a:t> است که از تکنیکهای زیست‌شناسی </a:t>
            </a:r>
            <a:r>
              <a:rPr lang="fa-IR" sz="1800" dirty="0" smtClean="0">
                <a:hlinkClick r:id="rId5" tooltip="فرگشت"/>
              </a:rPr>
              <a:t>فرگشتی</a:t>
            </a:r>
            <a:r>
              <a:rPr lang="fa-IR" sz="1800" dirty="0" smtClean="0"/>
              <a:t> مانند </a:t>
            </a:r>
            <a:r>
              <a:rPr lang="fa-IR" sz="1800" dirty="0" smtClean="0">
                <a:hlinkClick r:id="rId6" tooltip="وراثت"/>
              </a:rPr>
              <a:t>وراثت</a:t>
            </a:r>
            <a:r>
              <a:rPr lang="fa-IR" sz="1800" dirty="0" smtClean="0"/>
              <a:t> و </a:t>
            </a:r>
            <a:r>
              <a:rPr lang="fa-IR" sz="1800" dirty="0" smtClean="0">
                <a:hlinkClick r:id="rId7" tooltip="جهش (زیست‌شناسی) (صفحه وجود ندارد)"/>
              </a:rPr>
              <a:t>جهش</a:t>
            </a:r>
            <a:r>
              <a:rPr lang="fa-IR" sz="1800" dirty="0" smtClean="0"/>
              <a:t> استفاده می‌کند.</a:t>
            </a:r>
          </a:p>
          <a:p>
            <a:pPr algn="just" rtl="1"/>
            <a:endParaRPr lang="fa-IR" sz="1800" dirty="0" smtClean="0"/>
          </a:p>
          <a:p>
            <a:pPr algn="just" rtl="1"/>
            <a:r>
              <a:rPr lang="fa-IR" sz="1800" dirty="0" smtClean="0"/>
              <a:t>در واقع الگوریتم‌های ژنتیک از اصول انتخاب طبیعی </a:t>
            </a:r>
            <a:r>
              <a:rPr lang="fa-IR" sz="1800" dirty="0" smtClean="0">
                <a:hlinkClick r:id="rId8" tooltip="داروین"/>
              </a:rPr>
              <a:t>داروین</a:t>
            </a:r>
            <a:r>
              <a:rPr lang="fa-IR" sz="1800" dirty="0" smtClean="0"/>
              <a:t> برای یافتن فرمول بهینه جهت پیش‌بینی یا تطبیق الگو استفاده می‌کنند.الگوریتم‌های ژنتیک اغلب گزینه خوبی برای تکنیک‌های پیش‌بینی بر مبنای </a:t>
            </a:r>
            <a:r>
              <a:rPr lang="fa-IR" sz="1800" dirty="0" smtClean="0">
                <a:hlinkClick r:id="rId9" tooltip="رگرسیون"/>
              </a:rPr>
              <a:t>رگرسیون</a:t>
            </a:r>
            <a:r>
              <a:rPr lang="fa-IR" sz="1800" dirty="0" smtClean="0"/>
              <a:t> هستند.</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22</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Font typeface="Wingdings" pitchFamily="2" charset="2"/>
              <a:buChar char="v"/>
            </a:pPr>
            <a:r>
              <a:rPr lang="en-US" sz="1800" b="1" dirty="0" smtClean="0"/>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23</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5" end="5"/>
                                            </p:txEl>
                                          </p:spTgt>
                                        </p:tgtEl>
                                        <p:attrNameLst>
                                          <p:attrName>style.color</p:attrName>
                                        </p:attrNameLst>
                                      </p:cBhvr>
                                      <p:to>
                                        <a:schemeClr val="accent2"/>
                                      </p:to>
                                    </p:animClr>
                                    <p:animClr clrSpc="rgb">
                                      <p:cBhvr>
                                        <p:cTn id="7" dur="100" fill="hold"/>
                                        <p:tgtEl>
                                          <p:spTgt spid="3">
                                            <p:txEl>
                                              <p:pRg st="5" end="5"/>
                                            </p:txEl>
                                          </p:spTgt>
                                        </p:tgtEl>
                                        <p:attrNameLst>
                                          <p:attrName>fillcolor</p:attrName>
                                        </p:attrNameLst>
                                      </p:cBhvr>
                                      <p:to>
                                        <a:schemeClr val="accent2"/>
                                      </p:to>
                                    </p:animClr>
                                    <p:set>
                                      <p:cBhvr>
                                        <p:cTn id="8" dur="100" fill="hold"/>
                                        <p:tgtEl>
                                          <p:spTgt spid="3">
                                            <p:txEl>
                                              <p:pRg st="5" end="5"/>
                                            </p:txEl>
                                          </p:spTgt>
                                        </p:tgtEl>
                                        <p:attrNameLst>
                                          <p:attrName>fill.type</p:attrName>
                                        </p:attrNameLst>
                                      </p:cBhvr>
                                      <p:to>
                                        <p:strVal val="solid"/>
                                      </p:to>
                                    </p:set>
                                    <p:set>
                                      <p:cBhvr>
                                        <p:cTn id="9" dur="100" fill="hold"/>
                                        <p:tgtEl>
                                          <p:spTgt spid="3">
                                            <p:txEl>
                                              <p:pRg st="5" end="5"/>
                                            </p:txEl>
                                          </p:spTgt>
                                        </p:tgtEl>
                                        <p:attrNameLst>
                                          <p:attrName>fill.on</p:attrName>
                                        </p:attrNameLst>
                                      </p:cBhvr>
                                      <p:to>
                                        <p:strVal val="true"/>
                                      </p:to>
                                    </p:set>
                                    <p:animRot by="120000">
                                      <p:cBhvr>
                                        <p:cTn id="10" dur="100" fill="hold">
                                          <p:stCondLst>
                                            <p:cond delay="0"/>
                                          </p:stCondLst>
                                        </p:cTn>
                                        <p:tgtEl>
                                          <p:spTgt spid="3">
                                            <p:txEl>
                                              <p:pRg st="5" end="5"/>
                                            </p:txEl>
                                          </p:spTgt>
                                        </p:tgtEl>
                                        <p:attrNameLst>
                                          <p:attrName>r</p:attrName>
                                        </p:attrNameLst>
                                      </p:cBhvr>
                                    </p:animRot>
                                    <p:animRot by="-240000">
                                      <p:cBhvr>
                                        <p:cTn id="11" dur="200" fill="hold">
                                          <p:stCondLst>
                                            <p:cond delay="200"/>
                                          </p:stCondLst>
                                        </p:cTn>
                                        <p:tgtEl>
                                          <p:spTgt spid="3">
                                            <p:txEl>
                                              <p:pRg st="5" end="5"/>
                                            </p:txEl>
                                          </p:spTgt>
                                        </p:tgtEl>
                                        <p:attrNameLst>
                                          <p:attrName>r</p:attrName>
                                        </p:attrNameLst>
                                      </p:cBhvr>
                                    </p:animRot>
                                    <p:animRot by="240000">
                                      <p:cBhvr>
                                        <p:cTn id="12" dur="200" fill="hold">
                                          <p:stCondLst>
                                            <p:cond delay="400"/>
                                          </p:stCondLst>
                                        </p:cTn>
                                        <p:tgtEl>
                                          <p:spTgt spid="3">
                                            <p:txEl>
                                              <p:pRg st="5" end="5"/>
                                            </p:txEl>
                                          </p:spTgt>
                                        </p:tgtEl>
                                        <p:attrNameLst>
                                          <p:attrName>r</p:attrName>
                                        </p:attrNameLst>
                                      </p:cBhvr>
                                    </p:animRot>
                                    <p:animRot by="-240000">
                                      <p:cBhvr>
                                        <p:cTn id="13" dur="200" fill="hold">
                                          <p:stCondLst>
                                            <p:cond delay="600"/>
                                          </p:stCondLst>
                                        </p:cTn>
                                        <p:tgtEl>
                                          <p:spTgt spid="3">
                                            <p:txEl>
                                              <p:pRg st="5" end="5"/>
                                            </p:txEl>
                                          </p:spTgt>
                                        </p:tgtEl>
                                        <p:attrNameLst>
                                          <p:attrName>r</p:attrName>
                                        </p:attrNameLst>
                                      </p:cBhvr>
                                    </p:animRot>
                                    <p:animRot by="120000">
                                      <p:cBhvr>
                                        <p:cTn id="14"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Clustering</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24</a:t>
            </a:fld>
            <a:endParaRPr lang="en-US" dirty="0"/>
          </a:p>
        </p:txBody>
      </p:sp>
      <p:pic>
        <p:nvPicPr>
          <p:cNvPr id="7171" name="Picture 3" descr="D:\ml-pres\cluster-examples-2.jpg"/>
          <p:cNvPicPr>
            <a:picLocks noChangeAspect="1" noChangeArrowheads="1"/>
          </p:cNvPicPr>
          <p:nvPr/>
        </p:nvPicPr>
        <p:blipFill>
          <a:blip r:embed="rId2"/>
          <a:srcRect/>
          <a:stretch>
            <a:fillRect/>
          </a:stretch>
        </p:blipFill>
        <p:spPr bwMode="auto">
          <a:xfrm>
            <a:off x="304799" y="1600200"/>
            <a:ext cx="8299427" cy="39624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Font typeface="Wingdings" pitchFamily="2" charset="2"/>
              <a:buChar char="v"/>
            </a:pPr>
            <a:r>
              <a:rPr lang="en-US" sz="1800" b="1" dirty="0" smtClean="0"/>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25</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6" end="6"/>
                                            </p:txEl>
                                          </p:spTgt>
                                        </p:tgtEl>
                                        <p:attrNameLst>
                                          <p:attrName>style.color</p:attrName>
                                        </p:attrNameLst>
                                      </p:cBhvr>
                                      <p:to>
                                        <a:schemeClr val="accent2"/>
                                      </p:to>
                                    </p:animClr>
                                    <p:animClr clrSpc="rgb">
                                      <p:cBhvr>
                                        <p:cTn id="7" dur="100" fill="hold"/>
                                        <p:tgtEl>
                                          <p:spTgt spid="3">
                                            <p:txEl>
                                              <p:pRg st="6" end="6"/>
                                            </p:txEl>
                                          </p:spTgt>
                                        </p:tgtEl>
                                        <p:attrNameLst>
                                          <p:attrName>fillcolor</p:attrName>
                                        </p:attrNameLst>
                                      </p:cBhvr>
                                      <p:to>
                                        <a:schemeClr val="accent2"/>
                                      </p:to>
                                    </p:animClr>
                                    <p:set>
                                      <p:cBhvr>
                                        <p:cTn id="8" dur="100" fill="hold"/>
                                        <p:tgtEl>
                                          <p:spTgt spid="3">
                                            <p:txEl>
                                              <p:pRg st="6" end="6"/>
                                            </p:txEl>
                                          </p:spTgt>
                                        </p:tgtEl>
                                        <p:attrNameLst>
                                          <p:attrName>fill.type</p:attrName>
                                        </p:attrNameLst>
                                      </p:cBhvr>
                                      <p:to>
                                        <p:strVal val="solid"/>
                                      </p:to>
                                    </p:set>
                                    <p:set>
                                      <p:cBhvr>
                                        <p:cTn id="9" dur="100" fill="hold"/>
                                        <p:tgtEl>
                                          <p:spTgt spid="3">
                                            <p:txEl>
                                              <p:pRg st="6" end="6"/>
                                            </p:txEl>
                                          </p:spTgt>
                                        </p:tgtEl>
                                        <p:attrNameLst>
                                          <p:attrName>fill.on</p:attrName>
                                        </p:attrNameLst>
                                      </p:cBhvr>
                                      <p:to>
                                        <p:strVal val="true"/>
                                      </p:to>
                                    </p:set>
                                    <p:animRot by="120000">
                                      <p:cBhvr>
                                        <p:cTn id="10" dur="100" fill="hold">
                                          <p:stCondLst>
                                            <p:cond delay="0"/>
                                          </p:stCondLst>
                                        </p:cTn>
                                        <p:tgtEl>
                                          <p:spTgt spid="3">
                                            <p:txEl>
                                              <p:pRg st="6" end="6"/>
                                            </p:txEl>
                                          </p:spTgt>
                                        </p:tgtEl>
                                        <p:attrNameLst>
                                          <p:attrName>r</p:attrName>
                                        </p:attrNameLst>
                                      </p:cBhvr>
                                    </p:animRot>
                                    <p:animRot by="-240000">
                                      <p:cBhvr>
                                        <p:cTn id="11" dur="200" fill="hold">
                                          <p:stCondLst>
                                            <p:cond delay="200"/>
                                          </p:stCondLst>
                                        </p:cTn>
                                        <p:tgtEl>
                                          <p:spTgt spid="3">
                                            <p:txEl>
                                              <p:pRg st="6" end="6"/>
                                            </p:txEl>
                                          </p:spTgt>
                                        </p:tgtEl>
                                        <p:attrNameLst>
                                          <p:attrName>r</p:attrName>
                                        </p:attrNameLst>
                                      </p:cBhvr>
                                    </p:animRot>
                                    <p:animRot by="240000">
                                      <p:cBhvr>
                                        <p:cTn id="12" dur="200" fill="hold">
                                          <p:stCondLst>
                                            <p:cond delay="400"/>
                                          </p:stCondLst>
                                        </p:cTn>
                                        <p:tgtEl>
                                          <p:spTgt spid="3">
                                            <p:txEl>
                                              <p:pRg st="6" end="6"/>
                                            </p:txEl>
                                          </p:spTgt>
                                        </p:tgtEl>
                                        <p:attrNameLst>
                                          <p:attrName>r</p:attrName>
                                        </p:attrNameLst>
                                      </p:cBhvr>
                                    </p:animRot>
                                    <p:animRot by="-240000">
                                      <p:cBhvr>
                                        <p:cTn id="13" dur="200" fill="hold">
                                          <p:stCondLst>
                                            <p:cond delay="600"/>
                                          </p:stCondLst>
                                        </p:cTn>
                                        <p:tgtEl>
                                          <p:spTgt spid="3">
                                            <p:txEl>
                                              <p:pRg st="6" end="6"/>
                                            </p:txEl>
                                          </p:spTgt>
                                        </p:tgtEl>
                                        <p:attrNameLst>
                                          <p:attrName>r</p:attrName>
                                        </p:attrNameLst>
                                      </p:cBhvr>
                                    </p:animRot>
                                    <p:animRot by="120000">
                                      <p:cBhvr>
                                        <p:cTn id="14"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dirty="0" smtClean="0">
                <a:cs typeface="2  Nazanin" pitchFamily="2" charset="-78"/>
              </a:rPr>
              <a:t>Bayesian network</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26</a:t>
            </a:fld>
            <a:endParaRPr lang="en-US" dirty="0"/>
          </a:p>
        </p:txBody>
      </p:sp>
      <p:pic>
        <p:nvPicPr>
          <p:cNvPr id="9219" name="Picture 3" descr="D:\ml-pres\bayesianGraph.png"/>
          <p:cNvPicPr>
            <a:picLocks noChangeAspect="1" noChangeArrowheads="1"/>
          </p:cNvPicPr>
          <p:nvPr/>
        </p:nvPicPr>
        <p:blipFill>
          <a:blip r:embed="rId2"/>
          <a:srcRect/>
          <a:stretch>
            <a:fillRect/>
          </a:stretch>
        </p:blipFill>
        <p:spPr bwMode="auto">
          <a:xfrm>
            <a:off x="685800" y="1524000"/>
            <a:ext cx="7467600" cy="508503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موارد استفاده در یادگیری ماشین</a:t>
            </a:r>
            <a:endParaRPr lang="en-US" sz="2400" dirty="0"/>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Clr>
                <a:srgbClr val="92D050"/>
              </a:buClr>
              <a:buFont typeface="Wingdings" pitchFamily="2" charset="2"/>
              <a:buChar char="ü"/>
            </a:pPr>
            <a:r>
              <a:rPr lang="en-US" sz="1800" b="1" dirty="0" smtClean="0">
                <a:solidFill>
                  <a:srgbClr val="92D050"/>
                </a:solidFill>
              </a:rPr>
              <a:t>Bayesian networks</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27</a:t>
            </a:fld>
            <a:endParaRPr lang="en-US" dirty="0"/>
          </a:p>
        </p:txBody>
      </p:sp>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28</a:t>
            </a:fld>
            <a:endParaRPr lang="en-US" dirty="0"/>
          </a:p>
        </p:txBody>
      </p:sp>
      <p:sp>
        <p:nvSpPr>
          <p:cNvPr id="7" name="Rectangle 6"/>
          <p:cNvSpPr/>
          <p:nvPr/>
        </p:nvSpPr>
        <p:spPr>
          <a:xfrm>
            <a:off x="609600" y="2971800"/>
            <a:ext cx="8001000" cy="461665"/>
          </a:xfrm>
          <a:prstGeom prst="rect">
            <a:avLst/>
          </a:prstGeom>
        </p:spPr>
        <p:txBody>
          <a:bodyPr wrap="square">
            <a:spAutoFit/>
          </a:bodyPr>
          <a:lstStyle/>
          <a:p>
            <a:pPr algn="ctr"/>
            <a:r>
              <a:rPr lang="fa-IR" sz="2400" cap="small" dirty="0" smtClean="0">
                <a:solidFill>
                  <a:schemeClr val="tx2"/>
                </a:solidFill>
                <a:latin typeface="+mj-lt"/>
                <a:ea typeface="+mj-ea"/>
                <a:cs typeface="2  Nazanin" pitchFamily="2" charset="-78"/>
              </a:rPr>
              <a:t>مثالی از یادگیری با ناظر</a:t>
            </a:r>
            <a:endParaRPr lang="en-US" sz="2400" cap="small" dirty="0" smtClean="0">
              <a:solidFill>
                <a:schemeClr val="tx2"/>
              </a:solidFill>
              <a:latin typeface="+mj-lt"/>
              <a:ea typeface="+mj-ea"/>
              <a:cs typeface="2  Nazanin" pitchFamily="2" charset="-78"/>
            </a:endParaRPr>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924800" cy="1143000"/>
          </a:xfrm>
        </p:spPr>
        <p:txBody>
          <a:bodyPr/>
          <a:lstStyle/>
          <a:p>
            <a:pPr algn="ctr"/>
            <a:r>
              <a:rPr lang="en-US" sz="3200" b="1" i="0" dirty="0" smtClean="0"/>
              <a:t>Linear </a:t>
            </a:r>
            <a:r>
              <a:rPr lang="en-US" sz="3200" b="1" i="0" dirty="0" smtClean="0"/>
              <a:t>Regression With One Variable</a:t>
            </a:r>
            <a:endParaRPr lang="en-US" sz="3200" b="1" i="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29</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a:t>
            </a:fld>
            <a:endParaRPr lang="en-US" dirty="0"/>
          </a:p>
        </p:txBody>
      </p:sp>
      <p:sp>
        <p:nvSpPr>
          <p:cNvPr id="5" name="Rectangle 2"/>
          <p:cNvSpPr txBox="1">
            <a:spLocks noChangeArrowheads="1"/>
          </p:cNvSpPr>
          <p:nvPr/>
        </p:nvSpPr>
        <p:spPr bwMode="auto">
          <a:xfrm>
            <a:off x="251520" y="228600"/>
            <a:ext cx="8640960" cy="667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fa-IR" sz="2400" b="0" i="0" u="none" strike="noStrike" kern="0" cap="none" spc="0" normalizeH="0" baseline="0" noProof="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rPr>
              <a:t>فهرست</a:t>
            </a:r>
            <a:endParaRPr kumimoji="0" lang="tr-TR" sz="2400" b="0" i="0" u="none" strike="noStrike" kern="0" cap="none" spc="0" normalizeH="0" baseline="0" noProof="0" dirty="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endParaRP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1033264" y="968152"/>
            <a:ext cx="7211144"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یادگیری ماشین چیست؟</a:t>
            </a:r>
            <a:endParaRPr kumimoji="0" lang="en-US" sz="1400" b="0" i="0" u="none" strike="noStrike" kern="0" cap="none" spc="0" normalizeH="0" baseline="0" noProof="0" dirty="0" smtClean="0">
              <a:ln>
                <a:noFill/>
              </a:ln>
              <a:solidFill>
                <a:schemeClr val="tx1"/>
              </a:solidFill>
              <a:effectLst/>
              <a:uLnTx/>
              <a:uFillTx/>
              <a:latin typeface="+mn-lt"/>
              <a:ea typeface="+mn-ea"/>
              <a:cs typeface="2  Nazanin" pitchFamily="2" charset="-78"/>
            </a:endParaRPr>
          </a:p>
          <a:p>
            <a:pPr marL="342900" lvl="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تعریف یادگیری ماشین</a:t>
            </a:r>
            <a:endParaRPr lang="fa-IR" sz="1400" kern="0" dirty="0" smtClean="0">
              <a:cs typeface="2  Nazanin" pitchFamily="2" charset="-78"/>
            </a:endParaRP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انواع یادگیری</a:t>
            </a:r>
            <a:r>
              <a:rPr kumimoji="0" lang="fa-IR" sz="1400" b="0" i="0" u="none" strike="noStrike" kern="0" cap="none" spc="0" normalizeH="0" noProof="0" dirty="0" smtClean="0">
                <a:ln>
                  <a:noFill/>
                </a:ln>
                <a:solidFill>
                  <a:schemeClr val="tx1"/>
                </a:solidFill>
                <a:effectLst/>
                <a:uLnTx/>
                <a:uFillTx/>
                <a:latin typeface="+mn-lt"/>
                <a:ea typeface="+mn-ea"/>
                <a:cs typeface="2  Nazanin" pitchFamily="2" charset="-78"/>
              </a:rPr>
              <a:t> ها</a:t>
            </a: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lang="fa-IR" sz="1400" kern="0" baseline="0" dirty="0" smtClean="0">
                <a:cs typeface="2  Nazanin" pitchFamily="2" charset="-78"/>
              </a:rPr>
              <a:t>موارد</a:t>
            </a:r>
            <a:r>
              <a:rPr lang="fa-IR" sz="1400" kern="0" dirty="0" smtClean="0">
                <a:cs typeface="2  Nazanin" pitchFamily="2" charset="-78"/>
              </a:rPr>
              <a:t> استفاده در یادگیری ماشین</a:t>
            </a:r>
            <a:endParaRPr lang="en-US" sz="1400" kern="0" dirty="0" smtClean="0">
              <a:cs typeface="2  Nazanin" pitchFamily="2" charset="-78"/>
            </a:endParaRP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Decision Tree Learning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Association Rule Learning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Artificial Neural Network</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Genetic Programming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Clustering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Bayesian Networks</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مثالی از یادگیری با ناظر</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Linear regression With One Variable</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Data/Train Set</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Hypothesis</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Cost Function</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Gradient Decent Algorithm</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Other Optimization Algorithm </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هوش و آینده</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مثالی از یادگیری با نظر</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30</a:t>
            </a:fld>
            <a:endParaRPr lang="en-US" dirty="0"/>
          </a:p>
        </p:txBody>
      </p:sp>
      <p:sp>
        <p:nvSpPr>
          <p:cNvPr id="6" name="Rectangle 3"/>
          <p:cNvSpPr txBox="1">
            <a:spLocks noChangeArrowheads="1"/>
          </p:cNvSpPr>
          <p:nvPr/>
        </p:nvSpPr>
        <p:spPr>
          <a:xfrm>
            <a:off x="457200" y="1719263"/>
            <a:ext cx="8229600" cy="4411662"/>
          </a:xfrm>
          <a:prstGeom prst="rect">
            <a:avLst/>
          </a:prstGeom>
        </p:spPr>
        <p:txBody>
          <a:bodyPr vert="horz">
            <a:normAutofit/>
          </a:bodyPr>
          <a:lstStyle/>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r>
              <a:rPr kumimoji="0" lang="fa-IR" sz="2400" b="0" i="0" u="none" strike="noStrike" kern="1200" cap="none" spc="0" normalizeH="0" baseline="0" noProof="0" dirty="0" smtClean="0">
                <a:ln>
                  <a:noFill/>
                </a:ln>
                <a:solidFill>
                  <a:schemeClr val="tx1"/>
                </a:solidFill>
                <a:effectLst/>
                <a:uLnTx/>
                <a:uFillTx/>
                <a:ea typeface="+mn-ea"/>
                <a:cs typeface="+mn-cs"/>
              </a:rPr>
              <a:t>یک دیتا بیس شامل قیمت 50 خانه و مساحت خانه ها وجود دارد چگونه میتوان نرخ خانه ها را بر اساس تابعی از اندازه آنها یاد گرفت؟</a:t>
            </a:r>
            <a:endParaRPr kumimoji="0" lang="en-US"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a-IR"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sz="2400" b="0" i="0" u="none" strike="noStrike" kern="1200" cap="none" spc="0" normalizeH="0" baseline="0" noProof="0" dirty="0" smtClean="0">
              <a:ln>
                <a:noFill/>
              </a:ln>
              <a:solidFill>
                <a:schemeClr val="tx1"/>
              </a:solidFill>
              <a:effectLst/>
              <a:uLnTx/>
              <a:uFillTx/>
              <a:ea typeface="+mn-ea"/>
              <a:cs typeface="+mn-cs"/>
            </a:endParaRPr>
          </a:p>
        </p:txBody>
      </p:sp>
      <p:graphicFrame>
        <p:nvGraphicFramePr>
          <p:cNvPr id="7" name="Group 21"/>
          <p:cNvGraphicFramePr>
            <a:graphicFrameLocks noGrp="1"/>
          </p:cNvGraphicFramePr>
          <p:nvPr/>
        </p:nvGraphicFramePr>
        <p:xfrm>
          <a:off x="762000" y="2819400"/>
          <a:ext cx="5029200" cy="2877264"/>
        </p:xfrm>
        <a:graphic>
          <a:graphicData uri="http://schemas.openxmlformats.org/drawingml/2006/table">
            <a:tbl>
              <a:tblPr rtl="1"/>
              <a:tblGrid>
                <a:gridCol w="2514600"/>
                <a:gridCol w="2514600"/>
              </a:tblGrid>
              <a:tr h="487551">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مساحت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قیمت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8999">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560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1012</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893</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2196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936</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37</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79</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130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82</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31</a:t>
            </a:fld>
            <a:endParaRPr lang="en-US" dirty="0"/>
          </a:p>
        </p:txBody>
      </p:sp>
      <p:pic>
        <p:nvPicPr>
          <p:cNvPr id="3074" name="Picture 2" descr="C:\Users\dariush\Pictures\vlcsnap-2013-05-08-18h53m42s84.png"/>
          <p:cNvPicPr>
            <a:picLocks noChangeAspect="1" noChangeArrowheads="1"/>
          </p:cNvPicPr>
          <p:nvPr/>
        </p:nvPicPr>
        <p:blipFill>
          <a:blip r:embed="rId2"/>
          <a:srcRect/>
          <a:stretch>
            <a:fillRect/>
          </a:stretch>
        </p:blipFill>
        <p:spPr bwMode="auto">
          <a:xfrm>
            <a:off x="304800" y="0"/>
            <a:ext cx="7467600" cy="6340415"/>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32</a:t>
            </a:fld>
            <a:endParaRPr lang="en-US" dirty="0"/>
          </a:p>
        </p:txBody>
      </p:sp>
      <p:pic>
        <p:nvPicPr>
          <p:cNvPr id="4098" name="Picture 2" descr="C:\Users\dariush\Pictures\vlcsnap-2013-05-08-18h55m39s63.png"/>
          <p:cNvPicPr>
            <a:picLocks noChangeAspect="1" noChangeArrowheads="1"/>
          </p:cNvPicPr>
          <p:nvPr/>
        </p:nvPicPr>
        <p:blipFill>
          <a:blip r:embed="rId2"/>
          <a:srcRect/>
          <a:stretch>
            <a:fillRect/>
          </a:stretch>
        </p:blipFill>
        <p:spPr bwMode="auto">
          <a:xfrm>
            <a:off x="152400" y="0"/>
            <a:ext cx="7772400" cy="653753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33</a:t>
            </a:fld>
            <a:endParaRPr lang="en-US" dirty="0"/>
          </a:p>
        </p:txBody>
      </p:sp>
      <p:pic>
        <p:nvPicPr>
          <p:cNvPr id="5122" name="Picture 2" descr="C:\Users\dariush\Pictures\vlcsnap-2013-05-08-18h56m40s76.png"/>
          <p:cNvPicPr>
            <a:picLocks noChangeAspect="1" noChangeArrowheads="1"/>
          </p:cNvPicPr>
          <p:nvPr/>
        </p:nvPicPr>
        <p:blipFill>
          <a:blip r:embed="rId2"/>
          <a:srcRect/>
          <a:stretch>
            <a:fillRect/>
          </a:stretch>
        </p:blipFill>
        <p:spPr bwMode="auto">
          <a:xfrm>
            <a:off x="152400" y="0"/>
            <a:ext cx="8001000" cy="5888736"/>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5122"/>
                                        </p:tgtEl>
                                      </p:cBhvr>
                                    </p:animEffect>
                                    <p:animScale>
                                      <p:cBhvr>
                                        <p:cTn id="7" dur="100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34</a:t>
            </a:fld>
            <a:endParaRPr lang="en-US" dirty="0"/>
          </a:p>
        </p:txBody>
      </p:sp>
      <p:pic>
        <p:nvPicPr>
          <p:cNvPr id="6147" name="Picture 3" descr="C:\Users\dariush\Pictures\vlcsnap-2013-05-08-18h57m44s36.png"/>
          <p:cNvPicPr>
            <a:picLocks noChangeAspect="1" noChangeArrowheads="1"/>
          </p:cNvPicPr>
          <p:nvPr/>
        </p:nvPicPr>
        <p:blipFill>
          <a:blip r:embed="rId2"/>
          <a:srcRect/>
          <a:stretch>
            <a:fillRect/>
          </a:stretch>
        </p:blipFill>
        <p:spPr bwMode="auto">
          <a:xfrm>
            <a:off x="152400" y="1"/>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6147"/>
                                        </p:tgtEl>
                                        <p:attrNameLst>
                                          <p:attrName>style.visibility</p:attrName>
                                        </p:attrNameLst>
                                      </p:cBhvr>
                                      <p:to>
                                        <p:strVal val="visible"/>
                                      </p:to>
                                    </p:set>
                                    <p:animEffect transition="in" filter="fade">
                                      <p:cBhvr>
                                        <p:cTn id="7" dur="1600" decel="100000"/>
                                        <p:tgtEl>
                                          <p:spTgt spid="6147"/>
                                        </p:tgtEl>
                                      </p:cBhvr>
                                    </p:animEffect>
                                    <p:anim calcmode="lin" valueType="num">
                                      <p:cBhvr>
                                        <p:cTn id="8" dur="1600" decel="100000" fill="hold"/>
                                        <p:tgtEl>
                                          <p:spTgt spid="6147"/>
                                        </p:tgtEl>
                                        <p:attrNameLst>
                                          <p:attrName>style.rotation</p:attrName>
                                        </p:attrNameLst>
                                      </p:cBhvr>
                                      <p:tavLst>
                                        <p:tav tm="0">
                                          <p:val>
                                            <p:fltVal val="-90"/>
                                          </p:val>
                                        </p:tav>
                                        <p:tav tm="100000">
                                          <p:val>
                                            <p:fltVal val="0"/>
                                          </p:val>
                                        </p:tav>
                                      </p:tavLst>
                                    </p:anim>
                                    <p:anim calcmode="lin" valueType="num">
                                      <p:cBhvr>
                                        <p:cTn id="9" dur="1600" decel="100000" fill="hold"/>
                                        <p:tgtEl>
                                          <p:spTgt spid="6147"/>
                                        </p:tgtEl>
                                        <p:attrNameLst>
                                          <p:attrName>ppt_x</p:attrName>
                                        </p:attrNameLst>
                                      </p:cBhvr>
                                      <p:tavLst>
                                        <p:tav tm="0">
                                          <p:val>
                                            <p:strVal val="#ppt_x+0.4"/>
                                          </p:val>
                                        </p:tav>
                                        <p:tav tm="100000">
                                          <p:val>
                                            <p:strVal val="#ppt_x-0.05"/>
                                          </p:val>
                                        </p:tav>
                                      </p:tavLst>
                                    </p:anim>
                                    <p:anim calcmode="lin" valueType="num">
                                      <p:cBhvr>
                                        <p:cTn id="10" dur="1600" decel="100000" fill="hold"/>
                                        <p:tgtEl>
                                          <p:spTgt spid="6147"/>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6147"/>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614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35</a:t>
            </a:fld>
            <a:endParaRPr lang="en-US" dirty="0"/>
          </a:p>
        </p:txBody>
      </p:sp>
      <p:pic>
        <p:nvPicPr>
          <p:cNvPr id="7170" name="Picture 2" descr="C:\Users\dariush\Pictures\vlcsnap-2013-05-08-18h59m02s33.png"/>
          <p:cNvPicPr>
            <a:picLocks noChangeAspect="1" noChangeArrowheads="1"/>
          </p:cNvPicPr>
          <p:nvPr/>
        </p:nvPicPr>
        <p:blipFill>
          <a:blip r:embed="rId2"/>
          <a:srcRect/>
          <a:stretch>
            <a:fillRect/>
          </a:stretch>
        </p:blipFill>
        <p:spPr bwMode="auto">
          <a:xfrm>
            <a:off x="152400" y="0"/>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7170"/>
                                        </p:tgtEl>
                                        <p:attrNameLst>
                                          <p:attrName>style.color</p:attrName>
                                        </p:attrNameLst>
                                      </p:cBhvr>
                                      <p:to>
                                        <a:schemeClr val="accent2"/>
                                      </p:to>
                                    </p:animClr>
                                    <p:animClr clrSpc="rgb">
                                      <p:cBhvr>
                                        <p:cTn id="7" dur="100" fill="hold"/>
                                        <p:tgtEl>
                                          <p:spTgt spid="7170"/>
                                        </p:tgtEl>
                                        <p:attrNameLst>
                                          <p:attrName>fillcolor</p:attrName>
                                        </p:attrNameLst>
                                      </p:cBhvr>
                                      <p:to>
                                        <a:schemeClr val="accent2"/>
                                      </p:to>
                                    </p:animClr>
                                    <p:set>
                                      <p:cBhvr>
                                        <p:cTn id="8" dur="100" fill="hold"/>
                                        <p:tgtEl>
                                          <p:spTgt spid="7170"/>
                                        </p:tgtEl>
                                        <p:attrNameLst>
                                          <p:attrName>fill.type</p:attrName>
                                        </p:attrNameLst>
                                      </p:cBhvr>
                                      <p:to>
                                        <p:strVal val="solid"/>
                                      </p:to>
                                    </p:set>
                                    <p:set>
                                      <p:cBhvr>
                                        <p:cTn id="9" dur="100" fill="hold"/>
                                        <p:tgtEl>
                                          <p:spTgt spid="7170"/>
                                        </p:tgtEl>
                                        <p:attrNameLst>
                                          <p:attrName>fill.on</p:attrName>
                                        </p:attrNameLst>
                                      </p:cBhvr>
                                      <p:to>
                                        <p:strVal val="true"/>
                                      </p:to>
                                    </p:set>
                                    <p:animRot by="120000">
                                      <p:cBhvr>
                                        <p:cTn id="10" dur="100" fill="hold">
                                          <p:stCondLst>
                                            <p:cond delay="0"/>
                                          </p:stCondLst>
                                        </p:cTn>
                                        <p:tgtEl>
                                          <p:spTgt spid="7170"/>
                                        </p:tgtEl>
                                        <p:attrNameLst>
                                          <p:attrName>r</p:attrName>
                                        </p:attrNameLst>
                                      </p:cBhvr>
                                    </p:animRot>
                                    <p:animRot by="-240000">
                                      <p:cBhvr>
                                        <p:cTn id="11" dur="200" fill="hold">
                                          <p:stCondLst>
                                            <p:cond delay="200"/>
                                          </p:stCondLst>
                                        </p:cTn>
                                        <p:tgtEl>
                                          <p:spTgt spid="7170"/>
                                        </p:tgtEl>
                                        <p:attrNameLst>
                                          <p:attrName>r</p:attrName>
                                        </p:attrNameLst>
                                      </p:cBhvr>
                                    </p:animRot>
                                    <p:animRot by="240000">
                                      <p:cBhvr>
                                        <p:cTn id="12" dur="200" fill="hold">
                                          <p:stCondLst>
                                            <p:cond delay="400"/>
                                          </p:stCondLst>
                                        </p:cTn>
                                        <p:tgtEl>
                                          <p:spTgt spid="7170"/>
                                        </p:tgtEl>
                                        <p:attrNameLst>
                                          <p:attrName>r</p:attrName>
                                        </p:attrNameLst>
                                      </p:cBhvr>
                                    </p:animRot>
                                    <p:animRot by="-240000">
                                      <p:cBhvr>
                                        <p:cTn id="13" dur="200" fill="hold">
                                          <p:stCondLst>
                                            <p:cond delay="600"/>
                                          </p:stCondLst>
                                        </p:cTn>
                                        <p:tgtEl>
                                          <p:spTgt spid="7170"/>
                                        </p:tgtEl>
                                        <p:attrNameLst>
                                          <p:attrName>r</p:attrName>
                                        </p:attrNameLst>
                                      </p:cBhvr>
                                    </p:animRot>
                                    <p:animRot by="120000">
                                      <p:cBhvr>
                                        <p:cTn id="14" dur="200" fill="hold">
                                          <p:stCondLst>
                                            <p:cond delay="8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36</a:t>
            </a:fld>
            <a:endParaRPr lang="en-US" dirty="0"/>
          </a:p>
        </p:txBody>
      </p:sp>
      <p:pic>
        <p:nvPicPr>
          <p:cNvPr id="8195" name="Picture 3" descr="C:\Users\dariush\Pictures\vlcsnap-2013-05-08-18h59m46s210.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8197" name="Picture 5" descr="C:\Users\dariush\Pictures\vlcsnap-2013-05-08-19h01m25s86.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8196" name="Picture 4" descr="C:\Users\dariush\Pictures\vlcsnap-2013-05-08-19h00m41s9.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randombar(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randombar(horizont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37</a:t>
            </a:fld>
            <a:endParaRPr lang="en-US" dirty="0"/>
          </a:p>
        </p:txBody>
      </p:sp>
      <p:pic>
        <p:nvPicPr>
          <p:cNvPr id="11266" name="Picture 2" descr="C:\Users\dariush\Pictures\vlcsnap-2013-05-08-19h02m10s102.png"/>
          <p:cNvPicPr>
            <a:picLocks noChangeAspect="1" noChangeArrowheads="1"/>
          </p:cNvPicPr>
          <p:nvPr/>
        </p:nvPicPr>
        <p:blipFill>
          <a:blip r:embed="rId2"/>
          <a:srcRect/>
          <a:stretch>
            <a:fillRect/>
          </a:stretch>
        </p:blipFill>
        <p:spPr bwMode="auto">
          <a:xfrm>
            <a:off x="152400" y="152400"/>
            <a:ext cx="8009659" cy="56388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38</a:t>
            </a:fld>
            <a:endParaRPr lang="en-US" dirty="0"/>
          </a:p>
        </p:txBody>
      </p:sp>
      <p:pic>
        <p:nvPicPr>
          <p:cNvPr id="12291" name="Picture 3" descr="C:\Users\dariush\Pictures\vlcsnap-2013-05-08-19h02m40s176.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12292" name="Picture 4" descr="C:\Users\dariush\Pictures\vlcsnap-2013-05-08-19h03m21s87.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12293" name="Picture 5" descr="C:\Users\dariush\Pictures\vlcsnap-2013-05-08-19h04m31s254.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pic>
        <p:nvPicPr>
          <p:cNvPr id="12294" name="Picture 6" descr="C:\Users\dariush\Pictures\vlcsnap-2013-05-08-19h05m07s107.png"/>
          <p:cNvPicPr>
            <a:picLocks noChangeAspect="1" noChangeArrowheads="1"/>
          </p:cNvPicPr>
          <p:nvPr/>
        </p:nvPicPr>
        <p:blipFill>
          <a:blip r:embed="rId5"/>
          <a:srcRect/>
          <a:stretch>
            <a:fillRect/>
          </a:stretch>
        </p:blipFill>
        <p:spPr bwMode="auto">
          <a:xfrm>
            <a:off x="0" y="0"/>
            <a:ext cx="9525000" cy="6858000"/>
          </a:xfrm>
          <a:prstGeom prst="rect">
            <a:avLst/>
          </a:prstGeom>
          <a:noFill/>
        </p:spPr>
      </p:pic>
      <p:pic>
        <p:nvPicPr>
          <p:cNvPr id="12295" name="Picture 7" descr="C:\Users\dariush\Pictures\vlcsnap-2013-05-08-19h05m52s53.png"/>
          <p:cNvPicPr>
            <a:picLocks noChangeAspect="1" noChangeArrowheads="1"/>
          </p:cNvPicPr>
          <p:nvPr/>
        </p:nvPicPr>
        <p:blipFill>
          <a:blip r:embed="rId6"/>
          <a:srcRect/>
          <a:stretch>
            <a:fillRect/>
          </a:stretch>
        </p:blipFill>
        <p:spPr bwMode="auto">
          <a:xfrm>
            <a:off x="0" y="0"/>
            <a:ext cx="9525000" cy="6858000"/>
          </a:xfrm>
          <a:prstGeom prst="rect">
            <a:avLst/>
          </a:prstGeom>
          <a:noFill/>
        </p:spPr>
      </p:pic>
      <p:pic>
        <p:nvPicPr>
          <p:cNvPr id="12297" name="Picture 9" descr="C:\Users\dariush\Pictures\vlcsnap-2013-05-08-20h23m19s124.png"/>
          <p:cNvPicPr>
            <a:picLocks noChangeAspect="1" noChangeArrowheads="1"/>
          </p:cNvPicPr>
          <p:nvPr/>
        </p:nvPicPr>
        <p:blipFill>
          <a:blip r:embed="rId7"/>
          <a:srcRect/>
          <a:stretch>
            <a:fillRect/>
          </a:stretch>
        </p:blipFill>
        <p:spPr bwMode="auto">
          <a:xfrm>
            <a:off x="0" y="0"/>
            <a:ext cx="9525000" cy="6858000"/>
          </a:xfrm>
          <a:prstGeom prst="rect">
            <a:avLst/>
          </a:prstGeom>
          <a:noFill/>
        </p:spPr>
      </p:pic>
      <p:pic>
        <p:nvPicPr>
          <p:cNvPr id="19" name="Picture 3" descr="C:\Users\dariush\Pictures\vlcsnap-2013-05-08-19h06m28s158.png"/>
          <p:cNvPicPr>
            <a:picLocks noChangeAspect="1" noChangeArrowheads="1"/>
          </p:cNvPicPr>
          <p:nvPr/>
        </p:nvPicPr>
        <p:blipFill>
          <a:blip r:embed="rId8"/>
          <a:srcRect/>
          <a:stretch>
            <a:fillRect/>
          </a:stretch>
        </p:blipFill>
        <p:spPr bwMode="auto">
          <a:xfrm>
            <a:off x="0" y="0"/>
            <a:ext cx="9525000" cy="6858000"/>
          </a:xfrm>
          <a:prstGeom prst="rect">
            <a:avLst/>
          </a:prstGeom>
          <a:noFill/>
        </p:spPr>
      </p:pic>
      <p:pic>
        <p:nvPicPr>
          <p:cNvPr id="12298" name="Picture 10" descr="C:\Users\dariush\Pictures\vlcsnap-2013-05-08-19h06m49s107.png"/>
          <p:cNvPicPr>
            <a:picLocks noChangeAspect="1" noChangeArrowheads="1"/>
          </p:cNvPicPr>
          <p:nvPr/>
        </p:nvPicPr>
        <p:blipFill>
          <a:blip r:embed="rId9"/>
          <a:srcRect/>
          <a:stretch>
            <a:fillRect/>
          </a:stretch>
        </p:blipFill>
        <p:spPr bwMode="auto">
          <a:xfrm>
            <a:off x="0" y="0"/>
            <a:ext cx="9525000" cy="6858000"/>
          </a:xfrm>
          <a:prstGeom prst="rect">
            <a:avLst/>
          </a:prstGeom>
          <a:noFill/>
        </p:spPr>
      </p:pic>
      <p:sp>
        <p:nvSpPr>
          <p:cNvPr id="11"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12"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3" name="Straight Connector 12"/>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randombar(horizontal)">
                                      <p:cBhvr>
                                        <p:cTn id="7" dur="500"/>
                                        <p:tgtEl>
                                          <p:spTgt spid="12292"/>
                                        </p:tgtEl>
                                      </p:cBhvr>
                                    </p:animEffect>
                                  </p:childTnLst>
                                </p:cTn>
                              </p:par>
                            </p:childTnLst>
                          </p:cTn>
                        </p:par>
                        <p:par>
                          <p:cTn id="8" fill="hold">
                            <p:stCondLst>
                              <p:cond delay="500"/>
                            </p:stCondLst>
                            <p:childTnLst>
                              <p:par>
                                <p:cTn id="9" presetID="14" presetClass="entr" presetSubtype="10" fill="hold" nodeType="afterEffect">
                                  <p:stCondLst>
                                    <p:cond delay="1000"/>
                                  </p:stCondLst>
                                  <p:childTnLst>
                                    <p:set>
                                      <p:cBhvr>
                                        <p:cTn id="10" dur="1" fill="hold">
                                          <p:stCondLst>
                                            <p:cond delay="0"/>
                                          </p:stCondLst>
                                        </p:cTn>
                                        <p:tgtEl>
                                          <p:spTgt spid="12293"/>
                                        </p:tgtEl>
                                        <p:attrNameLst>
                                          <p:attrName>style.visibility</p:attrName>
                                        </p:attrNameLst>
                                      </p:cBhvr>
                                      <p:to>
                                        <p:strVal val="visible"/>
                                      </p:to>
                                    </p:set>
                                    <p:animEffect transition="in" filter="randombar(horizontal)">
                                      <p:cBhvr>
                                        <p:cTn id="11" dur="500"/>
                                        <p:tgtEl>
                                          <p:spTgt spid="12293"/>
                                        </p:tgtEl>
                                      </p:cBhvr>
                                    </p:animEffect>
                                  </p:childTnLst>
                                </p:cTn>
                              </p:par>
                            </p:childTnLst>
                          </p:cTn>
                        </p:par>
                        <p:par>
                          <p:cTn id="12" fill="hold">
                            <p:stCondLst>
                              <p:cond delay="2000"/>
                            </p:stCondLst>
                            <p:childTnLst>
                              <p:par>
                                <p:cTn id="13" presetID="14" presetClass="entr" presetSubtype="10" fill="hold" nodeType="afterEffect">
                                  <p:stCondLst>
                                    <p:cond delay="1000"/>
                                  </p:stCondLst>
                                  <p:childTnLst>
                                    <p:set>
                                      <p:cBhvr>
                                        <p:cTn id="14" dur="1" fill="hold">
                                          <p:stCondLst>
                                            <p:cond delay="0"/>
                                          </p:stCondLst>
                                        </p:cTn>
                                        <p:tgtEl>
                                          <p:spTgt spid="12294"/>
                                        </p:tgtEl>
                                        <p:attrNameLst>
                                          <p:attrName>style.visibility</p:attrName>
                                        </p:attrNameLst>
                                      </p:cBhvr>
                                      <p:to>
                                        <p:strVal val="visible"/>
                                      </p:to>
                                    </p:set>
                                    <p:animEffect transition="in" filter="randombar(horizontal)">
                                      <p:cBhvr>
                                        <p:cTn id="15" dur="500"/>
                                        <p:tgtEl>
                                          <p:spTgt spid="12294"/>
                                        </p:tgtEl>
                                      </p:cBhvr>
                                    </p:animEffect>
                                  </p:childTnLst>
                                </p:cTn>
                              </p:par>
                            </p:childTnLst>
                          </p:cTn>
                        </p:par>
                        <p:par>
                          <p:cTn id="16" fill="hold">
                            <p:stCondLst>
                              <p:cond delay="3500"/>
                            </p:stCondLst>
                            <p:childTnLst>
                              <p:par>
                                <p:cTn id="17" presetID="14" presetClass="entr" presetSubtype="10" fill="hold" nodeType="afterEffect">
                                  <p:stCondLst>
                                    <p:cond delay="1000"/>
                                  </p:stCondLst>
                                  <p:childTnLst>
                                    <p:set>
                                      <p:cBhvr>
                                        <p:cTn id="18" dur="1" fill="hold">
                                          <p:stCondLst>
                                            <p:cond delay="0"/>
                                          </p:stCondLst>
                                        </p:cTn>
                                        <p:tgtEl>
                                          <p:spTgt spid="12295"/>
                                        </p:tgtEl>
                                        <p:attrNameLst>
                                          <p:attrName>style.visibility</p:attrName>
                                        </p:attrNameLst>
                                      </p:cBhvr>
                                      <p:to>
                                        <p:strVal val="visible"/>
                                      </p:to>
                                    </p:set>
                                    <p:animEffect transition="in" filter="randombar(horizontal)">
                                      <p:cBhvr>
                                        <p:cTn id="19" dur="500"/>
                                        <p:tgtEl>
                                          <p:spTgt spid="12295"/>
                                        </p:tgtEl>
                                      </p:cBhvr>
                                    </p:animEffect>
                                  </p:childTnLst>
                                </p:cTn>
                              </p:par>
                            </p:childTnLst>
                          </p:cTn>
                        </p:par>
                        <p:par>
                          <p:cTn id="20" fill="hold">
                            <p:stCondLst>
                              <p:cond delay="5000"/>
                            </p:stCondLst>
                            <p:childTnLst>
                              <p:par>
                                <p:cTn id="21" presetID="14" presetClass="entr" presetSubtype="10" fill="hold" nodeType="afterEffect">
                                  <p:stCondLst>
                                    <p:cond delay="1000"/>
                                  </p:stCondLst>
                                  <p:childTnLst>
                                    <p:set>
                                      <p:cBhvr>
                                        <p:cTn id="22" dur="1" fill="hold">
                                          <p:stCondLst>
                                            <p:cond delay="0"/>
                                          </p:stCondLst>
                                        </p:cTn>
                                        <p:tgtEl>
                                          <p:spTgt spid="12297"/>
                                        </p:tgtEl>
                                        <p:attrNameLst>
                                          <p:attrName>style.visibility</p:attrName>
                                        </p:attrNameLst>
                                      </p:cBhvr>
                                      <p:to>
                                        <p:strVal val="visible"/>
                                      </p:to>
                                    </p:set>
                                    <p:animEffect transition="in" filter="randombar(horizontal)">
                                      <p:cBhvr>
                                        <p:cTn id="23" dur="500"/>
                                        <p:tgtEl>
                                          <p:spTgt spid="12297"/>
                                        </p:tgtEl>
                                      </p:cBhvr>
                                    </p:animEffect>
                                  </p:childTnLst>
                                </p:cTn>
                              </p:par>
                            </p:childTnLst>
                          </p:cTn>
                        </p:par>
                        <p:par>
                          <p:cTn id="24" fill="hold">
                            <p:stCondLst>
                              <p:cond delay="6500"/>
                            </p:stCondLst>
                            <p:childTnLst>
                              <p:par>
                                <p:cTn id="25" presetID="14" presetClass="entr" presetSubtype="10"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p:stCondLst>
                              <p:cond delay="8000"/>
                            </p:stCondLst>
                            <p:childTnLst>
                              <p:par>
                                <p:cTn id="29" presetID="14" presetClass="entr" presetSubtype="10" fill="hold" nodeType="afterEffect">
                                  <p:stCondLst>
                                    <p:cond delay="1000"/>
                                  </p:stCondLst>
                                  <p:childTnLst>
                                    <p:set>
                                      <p:cBhvr>
                                        <p:cTn id="30" dur="1" fill="hold">
                                          <p:stCondLst>
                                            <p:cond delay="0"/>
                                          </p:stCondLst>
                                        </p:cTn>
                                        <p:tgtEl>
                                          <p:spTgt spid="12298"/>
                                        </p:tgtEl>
                                        <p:attrNameLst>
                                          <p:attrName>style.visibility</p:attrName>
                                        </p:attrNameLst>
                                      </p:cBhvr>
                                      <p:to>
                                        <p:strVal val="visible"/>
                                      </p:to>
                                    </p:set>
                                    <p:animEffect transition="in" filter="randombar(horizontal)">
                                      <p:cBhvr>
                                        <p:cTn id="31"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39</a:t>
            </a:fld>
            <a:endParaRPr lang="en-US" dirty="0"/>
          </a:p>
        </p:txBody>
      </p:sp>
      <p:pic>
        <p:nvPicPr>
          <p:cNvPr id="19458" name="Picture 2" descr="C:\Users\dariush\Pictures\vlcsnap-2013-05-08-19h07m17s120.png"/>
          <p:cNvPicPr>
            <a:picLocks noChangeAspect="1" noChangeArrowheads="1"/>
          </p:cNvPicPr>
          <p:nvPr/>
        </p:nvPicPr>
        <p:blipFill>
          <a:blip r:embed="rId2"/>
          <a:srcRect/>
          <a:stretch>
            <a:fillRect/>
          </a:stretch>
        </p:blipFill>
        <p:spPr bwMode="auto">
          <a:xfrm>
            <a:off x="186267" y="0"/>
            <a:ext cx="8043333" cy="57912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lstStyle/>
          <a:p>
            <a:pPr algn="r"/>
            <a:r>
              <a:rPr lang="fa-IR" sz="2400" dirty="0" smtClean="0">
                <a:cs typeface="2  Nazanin" pitchFamily="2" charset="-78"/>
              </a:rPr>
              <a:t>یادگیری ماشین چیست!؟</a:t>
            </a:r>
            <a:endParaRPr lang="en-US" sz="2400" dirty="0">
              <a:cs typeface="2  Nazanin" pitchFamily="2" charset="-78"/>
            </a:endParaRPr>
          </a:p>
        </p:txBody>
      </p:sp>
      <p:sp>
        <p:nvSpPr>
          <p:cNvPr id="3" name="Content Placeholder 2"/>
          <p:cNvSpPr>
            <a:spLocks noGrp="1"/>
          </p:cNvSpPr>
          <p:nvPr>
            <p:ph idx="1"/>
          </p:nvPr>
        </p:nvSpPr>
        <p:spPr>
          <a:xfrm>
            <a:off x="457200" y="1630362"/>
            <a:ext cx="7467600" cy="4873752"/>
          </a:xfrm>
        </p:spPr>
        <p:txBody>
          <a:bodyPr/>
          <a:lstStyle/>
          <a:p>
            <a:pPr algn="just" rtl="1"/>
            <a:r>
              <a:rPr lang="fa-IR" sz="1800" dirty="0" smtClean="0"/>
              <a:t>یک شاخه ای از علم هوش مصنوعی است.</a:t>
            </a:r>
          </a:p>
          <a:p>
            <a:pPr algn="just" rtl="1"/>
            <a:r>
              <a:rPr lang="fa-IR" sz="1800" dirty="0" smtClean="0"/>
              <a:t>در مورد طراحی سیستم های بحث میکند که میتوانند از روی داده ها یاد بگیرند. به عنوان </a:t>
            </a:r>
            <a:r>
              <a:rPr lang="fa-IR" sz="1800" dirty="0" smtClean="0"/>
              <a:t>مثال:</a:t>
            </a:r>
            <a:endParaRPr lang="fa-IR" sz="1800" dirty="0" smtClean="0"/>
          </a:p>
          <a:p>
            <a:pPr lvl="1" algn="just" rtl="1"/>
            <a:r>
              <a:rPr lang="fa-IR" sz="1400" dirty="0" smtClean="0"/>
              <a:t>یک سیستم یادگیرنده را میتوان طوری آموزش داد که بتواند ایمیل های </a:t>
            </a:r>
            <a:r>
              <a:rPr lang="en-US" sz="1400" dirty="0" smtClean="0"/>
              <a:t>Spam</a:t>
            </a:r>
            <a:r>
              <a:rPr lang="fa-IR" sz="1400" dirty="0" smtClean="0"/>
              <a:t> و </a:t>
            </a:r>
            <a:r>
              <a:rPr lang="en-US" sz="1400" dirty="0" smtClean="0"/>
              <a:t>Non-Spam</a:t>
            </a:r>
            <a:r>
              <a:rPr lang="fa-IR" sz="1400" dirty="0" smtClean="0"/>
              <a:t> را تشخیص داده و آنها را جدا سازی کند.</a:t>
            </a:r>
          </a:p>
          <a:p>
            <a:pPr lvl="1" algn="just" rtl="1"/>
            <a:r>
              <a:rPr lang="fa-IR" sz="1400" dirty="0" smtClean="0"/>
              <a:t>تشخیص کلمات نوشته شده با دست خط های متفاوت از کاربرد های کلاسیک یادگیری ماشین است.</a:t>
            </a:r>
          </a:p>
          <a:p>
            <a:pPr algn="just" rtl="1"/>
            <a:endParaRPr lang="fa-IR" sz="1800" dirty="0" smtClean="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40</a:t>
            </a:fld>
            <a:endParaRPr lang="en-US" dirty="0"/>
          </a:p>
        </p:txBody>
      </p:sp>
      <p:pic>
        <p:nvPicPr>
          <p:cNvPr id="20482" name="Picture 2" descr="C:\Users\dariush\Pictures\vlcsnap-2013-05-08-19h07m43s116.png"/>
          <p:cNvPicPr>
            <a:picLocks noChangeAspect="1" noChangeArrowheads="1"/>
          </p:cNvPicPr>
          <p:nvPr/>
        </p:nvPicPr>
        <p:blipFill>
          <a:blip r:embed="rId2"/>
          <a:srcRect/>
          <a:stretch>
            <a:fillRect/>
          </a:stretch>
        </p:blipFill>
        <p:spPr bwMode="auto">
          <a:xfrm>
            <a:off x="156634"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41</a:t>
            </a:fld>
            <a:endParaRPr lang="en-US" dirty="0"/>
          </a:p>
        </p:txBody>
      </p:sp>
      <p:pic>
        <p:nvPicPr>
          <p:cNvPr id="21506" name="Picture 2" descr="C:\Users\dariush\Pictures\vlcsnap-2013-05-08-19h09m34s220.png"/>
          <p:cNvPicPr>
            <a:picLocks noChangeAspect="1" noChangeArrowheads="1"/>
          </p:cNvPicPr>
          <p:nvPr/>
        </p:nvPicPr>
        <p:blipFill>
          <a:blip r:embed="rId2"/>
          <a:srcRect/>
          <a:stretch>
            <a:fillRect/>
          </a:stretch>
        </p:blipFill>
        <p:spPr bwMode="auto">
          <a:xfrm>
            <a:off x="152400" y="0"/>
            <a:ext cx="8077200" cy="5815584"/>
          </a:xfrm>
          <a:prstGeom prst="rect">
            <a:avLst/>
          </a:prstGeom>
          <a:noFill/>
        </p:spPr>
      </p:pic>
      <p:pic>
        <p:nvPicPr>
          <p:cNvPr id="7" name="Picture 3" descr="C:\Users\dariush\Pictures\vlcsnap-2013-05-08-19h13m33s209 (2).png"/>
          <p:cNvPicPr>
            <a:picLocks noChangeAspect="1" noChangeArrowheads="1"/>
          </p:cNvPicPr>
          <p:nvPr/>
        </p:nvPicPr>
        <p:blipFill>
          <a:blip r:embed="rId3"/>
          <a:srcRect/>
          <a:stretch>
            <a:fillRect/>
          </a:stretch>
        </p:blipFill>
        <p:spPr bwMode="auto">
          <a:xfrm>
            <a:off x="139699" y="0"/>
            <a:ext cx="8043333" cy="5791200"/>
          </a:xfrm>
          <a:prstGeom prst="rect">
            <a:avLst/>
          </a:prstGeom>
          <a:noFill/>
        </p:spPr>
      </p:pic>
      <p:pic>
        <p:nvPicPr>
          <p:cNvPr id="8" name="Picture 4" descr="C:\Users\dariush\Pictures\vlcsnap-2013-05-08-19h14m26s75 (2).png"/>
          <p:cNvPicPr>
            <a:picLocks noChangeAspect="1" noChangeArrowheads="1"/>
          </p:cNvPicPr>
          <p:nvPr/>
        </p:nvPicPr>
        <p:blipFill>
          <a:blip r:embed="rId4"/>
          <a:srcRect/>
          <a:stretch>
            <a:fillRect/>
          </a:stretch>
        </p:blipFill>
        <p:spPr bwMode="auto">
          <a:xfrm>
            <a:off x="152400" y="0"/>
            <a:ext cx="8077200" cy="5815584"/>
          </a:xfrm>
          <a:prstGeom prst="rect">
            <a:avLst/>
          </a:prstGeom>
          <a:noFill/>
        </p:spPr>
      </p:pic>
      <p:pic>
        <p:nvPicPr>
          <p:cNvPr id="9" name="Picture 3" descr="C:\Users\dariush\Pictures\vlcsnap-2013-05-08-19h15m11s239 (2).png"/>
          <p:cNvPicPr>
            <a:picLocks noChangeAspect="1" noChangeArrowheads="1"/>
          </p:cNvPicPr>
          <p:nvPr/>
        </p:nvPicPr>
        <p:blipFill>
          <a:blip r:embed="rId5"/>
          <a:srcRect/>
          <a:stretch>
            <a:fillRect/>
          </a:stretch>
        </p:blipFill>
        <p:spPr bwMode="auto">
          <a:xfrm>
            <a:off x="152401" y="0"/>
            <a:ext cx="8077199" cy="5815584"/>
          </a:xfrm>
          <a:prstGeom prst="rect">
            <a:avLst/>
          </a:prstGeom>
          <a:noFill/>
        </p:spPr>
      </p:pic>
      <p:pic>
        <p:nvPicPr>
          <p:cNvPr id="10" name="Picture 2" descr="C:\Users\dariush\Pictures\vlcsnap-2013-05-08-19h15m31s219 (2).png"/>
          <p:cNvPicPr>
            <a:picLocks noChangeAspect="1" noChangeArrowheads="1"/>
          </p:cNvPicPr>
          <p:nvPr/>
        </p:nvPicPr>
        <p:blipFill>
          <a:blip r:embed="rId6"/>
          <a:srcRect/>
          <a:stretch>
            <a:fillRect/>
          </a:stretch>
        </p:blipFill>
        <p:spPr bwMode="auto">
          <a:xfrm>
            <a:off x="152400" y="0"/>
            <a:ext cx="8043333" cy="5791200"/>
          </a:xfrm>
          <a:prstGeom prst="rect">
            <a:avLst/>
          </a:prstGeom>
          <a:noFill/>
        </p:spPr>
      </p:pic>
      <p:pic>
        <p:nvPicPr>
          <p:cNvPr id="11" name="Picture 2" descr="C:\Users\dariush\Pictures\vlcsnap-2013-05-08-19h15m43s67 (2).png"/>
          <p:cNvPicPr>
            <a:picLocks noChangeAspect="1" noChangeArrowheads="1"/>
          </p:cNvPicPr>
          <p:nvPr/>
        </p:nvPicPr>
        <p:blipFill>
          <a:blip r:embed="rId7"/>
          <a:srcRect/>
          <a:stretch>
            <a:fillRect/>
          </a:stretch>
        </p:blipFill>
        <p:spPr bwMode="auto">
          <a:xfrm>
            <a:off x="152400" y="0"/>
            <a:ext cx="8043333" cy="5791200"/>
          </a:xfrm>
          <a:prstGeom prst="rect">
            <a:avLst/>
          </a:prstGeom>
          <a:noFill/>
        </p:spPr>
      </p:pic>
      <p:sp>
        <p:nvSpPr>
          <p:cNvPr id="12"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42</a:t>
            </a:fld>
            <a:endParaRPr lang="en-US" dirty="0"/>
          </a:p>
        </p:txBody>
      </p:sp>
      <p:pic>
        <p:nvPicPr>
          <p:cNvPr id="27650" name="Picture 2" descr="C:\Users\dariush\Pictures\vlcsnap-2013-05-08-19h24m54s168.png"/>
          <p:cNvPicPr>
            <a:picLocks noChangeAspect="1" noChangeArrowheads="1"/>
          </p:cNvPicPr>
          <p:nvPr/>
        </p:nvPicPr>
        <p:blipFill>
          <a:blip r:embed="rId2"/>
          <a:srcRect/>
          <a:stretch>
            <a:fillRect/>
          </a:stretch>
        </p:blipFill>
        <p:spPr bwMode="auto">
          <a:xfrm>
            <a:off x="1" y="0"/>
            <a:ext cx="8149166" cy="5867400"/>
          </a:xfrm>
          <a:prstGeom prst="rect">
            <a:avLst/>
          </a:prstGeom>
          <a:noFill/>
        </p:spPr>
      </p:pic>
      <p:sp>
        <p:nvSpPr>
          <p:cNvPr id="6" name="Slide Number Placeholder 3"/>
          <p:cNvSpPr txBox="1">
            <a:spLocks/>
          </p:cNvSpPr>
          <p:nvPr/>
        </p:nvSpPr>
        <p:spPr bwMode="auto">
          <a:xfrm>
            <a:off x="6588125" y="617731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7620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217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Clr clrSpc="rgb">
                                      <p:cBhvr override="childStyle">
                                        <p:cTn id="6" dur="200" fill="hold"/>
                                        <p:tgtEl>
                                          <p:spTgt spid="27650"/>
                                        </p:tgtEl>
                                        <p:attrNameLst>
                                          <p:attrName>style.color</p:attrName>
                                        </p:attrNameLst>
                                      </p:cBhvr>
                                      <p:to>
                                        <a:schemeClr val="accent2"/>
                                      </p:to>
                                    </p:animClr>
                                    <p:animClr clrSpc="rgb">
                                      <p:cBhvr>
                                        <p:cTn id="7" dur="200" fill="hold"/>
                                        <p:tgtEl>
                                          <p:spTgt spid="27650"/>
                                        </p:tgtEl>
                                        <p:attrNameLst>
                                          <p:attrName>fillcolor</p:attrName>
                                        </p:attrNameLst>
                                      </p:cBhvr>
                                      <p:to>
                                        <a:schemeClr val="accent2"/>
                                      </p:to>
                                    </p:animClr>
                                    <p:set>
                                      <p:cBhvr>
                                        <p:cTn id="8" dur="200" fill="hold"/>
                                        <p:tgtEl>
                                          <p:spTgt spid="27650"/>
                                        </p:tgtEl>
                                        <p:attrNameLst>
                                          <p:attrName>fill.type</p:attrName>
                                        </p:attrNameLst>
                                      </p:cBhvr>
                                      <p:to>
                                        <p:strVal val="solid"/>
                                      </p:to>
                                    </p:set>
                                    <p:set>
                                      <p:cBhvr>
                                        <p:cTn id="9" dur="200" fill="hold"/>
                                        <p:tgtEl>
                                          <p:spTgt spid="27650"/>
                                        </p:tgtEl>
                                        <p:attrNameLst>
                                          <p:attrName>fill.on</p:attrName>
                                        </p:attrNameLst>
                                      </p:cBhvr>
                                      <p:to>
                                        <p:strVal val="true"/>
                                      </p:to>
                                    </p:set>
                                    <p:animRot by="120000">
                                      <p:cBhvr>
                                        <p:cTn id="10" dur="200" fill="hold">
                                          <p:stCondLst>
                                            <p:cond delay="0"/>
                                          </p:stCondLst>
                                        </p:cTn>
                                        <p:tgtEl>
                                          <p:spTgt spid="27650"/>
                                        </p:tgtEl>
                                        <p:attrNameLst>
                                          <p:attrName>r</p:attrName>
                                        </p:attrNameLst>
                                      </p:cBhvr>
                                    </p:animRot>
                                    <p:animRot by="-240000">
                                      <p:cBhvr>
                                        <p:cTn id="11" dur="400" fill="hold">
                                          <p:stCondLst>
                                            <p:cond delay="400"/>
                                          </p:stCondLst>
                                        </p:cTn>
                                        <p:tgtEl>
                                          <p:spTgt spid="27650"/>
                                        </p:tgtEl>
                                        <p:attrNameLst>
                                          <p:attrName>r</p:attrName>
                                        </p:attrNameLst>
                                      </p:cBhvr>
                                    </p:animRot>
                                    <p:animRot by="240000">
                                      <p:cBhvr>
                                        <p:cTn id="12" dur="400" fill="hold">
                                          <p:stCondLst>
                                            <p:cond delay="800"/>
                                          </p:stCondLst>
                                        </p:cTn>
                                        <p:tgtEl>
                                          <p:spTgt spid="27650"/>
                                        </p:tgtEl>
                                        <p:attrNameLst>
                                          <p:attrName>r</p:attrName>
                                        </p:attrNameLst>
                                      </p:cBhvr>
                                    </p:animRot>
                                    <p:animRot by="-240000">
                                      <p:cBhvr>
                                        <p:cTn id="13" dur="400" fill="hold">
                                          <p:stCondLst>
                                            <p:cond delay="1200"/>
                                          </p:stCondLst>
                                        </p:cTn>
                                        <p:tgtEl>
                                          <p:spTgt spid="27650"/>
                                        </p:tgtEl>
                                        <p:attrNameLst>
                                          <p:attrName>r</p:attrName>
                                        </p:attrNameLst>
                                      </p:cBhvr>
                                    </p:animRot>
                                    <p:animRot by="120000">
                                      <p:cBhvr>
                                        <p:cTn id="14" dur="400" fill="hold">
                                          <p:stCondLst>
                                            <p:cond delay="1600"/>
                                          </p:stCondLst>
                                        </p:cTn>
                                        <p:tgtEl>
                                          <p:spTgt spid="276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43</a:t>
            </a:fld>
            <a:endParaRPr lang="en-US" dirty="0"/>
          </a:p>
        </p:txBody>
      </p:sp>
      <p:pic>
        <p:nvPicPr>
          <p:cNvPr id="29699" name="Picture 3" descr="C:\Users\dariush\Pictures\vlcsnap-2013-05-08-19h32m37s79 - 1.png"/>
          <p:cNvPicPr>
            <a:picLocks noChangeAspect="1" noChangeArrowheads="1"/>
          </p:cNvPicPr>
          <p:nvPr/>
        </p:nvPicPr>
        <p:blipFill>
          <a:blip r:embed="rId2"/>
          <a:srcRect/>
          <a:stretch>
            <a:fillRect/>
          </a:stretch>
        </p:blipFill>
        <p:spPr bwMode="auto">
          <a:xfrm>
            <a:off x="152400" y="0"/>
            <a:ext cx="8495270" cy="2514600"/>
          </a:xfrm>
          <a:prstGeom prst="rect">
            <a:avLst/>
          </a:prstGeom>
          <a:noFill/>
        </p:spPr>
      </p:pic>
      <p:pic>
        <p:nvPicPr>
          <p:cNvPr id="29700" name="Picture 4" descr="C:\Users\dariush\Pictures\vlcsnap-2013-05-08-19h32m37s79 - 2.png"/>
          <p:cNvPicPr>
            <a:picLocks noChangeAspect="1" noChangeArrowheads="1"/>
          </p:cNvPicPr>
          <p:nvPr/>
        </p:nvPicPr>
        <p:blipFill>
          <a:blip r:embed="rId3"/>
          <a:srcRect/>
          <a:stretch>
            <a:fillRect/>
          </a:stretch>
        </p:blipFill>
        <p:spPr bwMode="auto">
          <a:xfrm>
            <a:off x="152400" y="2438400"/>
            <a:ext cx="7924800" cy="3521659"/>
          </a:xfrm>
          <a:prstGeom prst="rect">
            <a:avLst/>
          </a:prstGeom>
          <a:noFill/>
        </p:spPr>
      </p:pic>
      <p:sp>
        <p:nvSpPr>
          <p:cNvPr id="10"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11"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2" name="Straight Connector 11"/>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fill="hold"/>
                                        <p:tgtEl>
                                          <p:spTgt spid="2969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69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69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p:cTn id="15" dur="500" fill="hold"/>
                                        <p:tgtEl>
                                          <p:spTgt spid="29700"/>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9700"/>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9700"/>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44</a:t>
            </a:fld>
            <a:endParaRPr lang="en-US" dirty="0"/>
          </a:p>
        </p:txBody>
      </p:sp>
      <p:sp>
        <p:nvSpPr>
          <p:cNvPr id="31" name="Content Placeholder 2"/>
          <p:cNvSpPr>
            <a:spLocks noGrp="1"/>
          </p:cNvSpPr>
          <p:nvPr>
            <p:ph idx="1"/>
          </p:nvPr>
        </p:nvSpPr>
        <p:spPr>
          <a:xfrm>
            <a:off x="457200" y="1196751"/>
            <a:ext cx="8229600" cy="2376265"/>
          </a:xfrm>
        </p:spPr>
        <p:txBody>
          <a:bodyPr/>
          <a:lstStyle/>
          <a:p>
            <a:pPr algn="r" rtl="1">
              <a:lnSpc>
                <a:spcPct val="150000"/>
              </a:lnSpc>
              <a:buFont typeface="Arial" pitchFamily="34" charset="0"/>
              <a:buChar char="•"/>
            </a:pPr>
            <a:r>
              <a:rPr lang="fa-IR" sz="1400" dirty="0">
                <a:cs typeface="2  Nazanin" pitchFamily="2" charset="-78"/>
              </a:rPr>
              <a:t>هوش </a:t>
            </a:r>
            <a:r>
              <a:rPr lang="fa-IR" sz="1400" dirty="0" smtClean="0">
                <a:cs typeface="2  Nazanin" pitchFamily="2" charset="-78"/>
              </a:rPr>
              <a:t>مصنـوعی</a:t>
            </a:r>
            <a:r>
              <a:rPr lang="fa-IR" sz="1400" dirty="0">
                <a:cs typeface="2  Nazanin" pitchFamily="2" charset="-78"/>
              </a:rPr>
              <a:t>، </a:t>
            </a:r>
            <a:r>
              <a:rPr lang="fa-IR" sz="1400" dirty="0" smtClean="0">
                <a:cs typeface="2  Nazanin" pitchFamily="2" charset="-78"/>
              </a:rPr>
              <a:t>مفهـومی اسـت </a:t>
            </a:r>
            <a:r>
              <a:rPr lang="fa-IR" sz="1400" dirty="0">
                <a:cs typeface="2  Nazanin" pitchFamily="2" charset="-78"/>
              </a:rPr>
              <a:t>که نیم‌قرن از </a:t>
            </a:r>
            <a:r>
              <a:rPr lang="fa-IR" sz="1400" dirty="0" smtClean="0">
                <a:cs typeface="2  Nazanin" pitchFamily="2" charset="-78"/>
              </a:rPr>
              <a:t>پیدایـش </a:t>
            </a:r>
            <a:r>
              <a:rPr lang="fa-IR" sz="1400" dirty="0">
                <a:cs typeface="2  Nazanin" pitchFamily="2" charset="-78"/>
              </a:rPr>
              <a:t>آن می‌گذرد و از ابتدا ناظر </a:t>
            </a:r>
            <a:r>
              <a:rPr lang="fa-IR" sz="1400" dirty="0" smtClean="0">
                <a:cs typeface="2  Nazanin" pitchFamily="2" charset="-78"/>
              </a:rPr>
              <a:t>بر تلاش</a:t>
            </a:r>
            <a:br>
              <a:rPr lang="fa-IR" sz="1400" dirty="0" smtClean="0">
                <a:cs typeface="2  Nazanin" pitchFamily="2" charset="-78"/>
              </a:rPr>
            </a:br>
            <a:r>
              <a:rPr lang="fa-IR" sz="1400" dirty="0" smtClean="0">
                <a:cs typeface="2  Nazanin" pitchFamily="2" charset="-78"/>
              </a:rPr>
              <a:t> انسـان </a:t>
            </a:r>
            <a:r>
              <a:rPr lang="fa-IR" sz="1400" dirty="0">
                <a:cs typeface="2  Nazanin" pitchFamily="2" charset="-78"/>
              </a:rPr>
              <a:t>برای </a:t>
            </a:r>
            <a:r>
              <a:rPr lang="fa-IR" sz="1400" dirty="0" smtClean="0">
                <a:cs typeface="2  Nazanin" pitchFamily="2" charset="-78"/>
              </a:rPr>
              <a:t>ساختـن </a:t>
            </a:r>
            <a:r>
              <a:rPr lang="fa-IR" sz="1400" dirty="0">
                <a:cs typeface="2  Nazanin" pitchFamily="2" charset="-78"/>
              </a:rPr>
              <a:t>سیستمی </a:t>
            </a:r>
            <a:r>
              <a:rPr lang="fa-IR" sz="1400" dirty="0" smtClean="0">
                <a:cs typeface="2  Nazanin" pitchFamily="2" charset="-78"/>
              </a:rPr>
              <a:t>برگرفتـه </a:t>
            </a:r>
            <a:r>
              <a:rPr lang="fa-IR" sz="1400" dirty="0">
                <a:cs typeface="2  Nazanin" pitchFamily="2" charset="-78"/>
              </a:rPr>
              <a:t>از انسان، بوده تا بتواند </a:t>
            </a:r>
            <a:r>
              <a:rPr lang="fa-IR" sz="1400" dirty="0" smtClean="0">
                <a:cs typeface="2  Nazanin" pitchFamily="2" charset="-78"/>
              </a:rPr>
              <a:t>رفتـارهای انسانی </a:t>
            </a:r>
            <a:r>
              <a:rPr lang="fa-IR" sz="1400" dirty="0">
                <a:cs typeface="2  Nazanin" pitchFamily="2" charset="-78"/>
              </a:rPr>
              <a:t>را </a:t>
            </a:r>
            <a:r>
              <a:rPr lang="fa-IR" sz="1400" dirty="0" smtClean="0">
                <a:cs typeface="2  Nazanin" pitchFamily="2" charset="-78"/>
              </a:rPr>
              <a:t>تقلیـد</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کرده و در </a:t>
            </a:r>
            <a:r>
              <a:rPr lang="fa-IR" sz="1400" dirty="0" smtClean="0">
                <a:cs typeface="2  Nazanin" pitchFamily="2" charset="-78"/>
              </a:rPr>
              <a:t>شرایـط </a:t>
            </a:r>
            <a:r>
              <a:rPr lang="fa-IR" sz="1400" dirty="0">
                <a:cs typeface="2  Nazanin" pitchFamily="2" charset="-78"/>
              </a:rPr>
              <a:t>مختلف با استفاده از کامپیو‌تر، سیستم‌های خبره و </a:t>
            </a:r>
            <a:r>
              <a:rPr lang="fa-IR" sz="1400" dirty="0" smtClean="0">
                <a:cs typeface="2  Nazanin" pitchFamily="2" charset="-78"/>
              </a:rPr>
              <a:t>الگـوریتـم‌ها </a:t>
            </a:r>
            <a:r>
              <a:rPr lang="fa-IR" sz="1400" dirty="0">
                <a:cs typeface="2  Nazanin" pitchFamily="2" charset="-78"/>
              </a:rPr>
              <a:t>و </a:t>
            </a:r>
            <a:r>
              <a:rPr lang="fa-IR" sz="1400" dirty="0" smtClean="0">
                <a:cs typeface="2  Nazanin" pitchFamily="2" charset="-78"/>
              </a:rPr>
              <a:t>داده‌ها</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تصمیماتی حرفه‌ای و هوشمند بگیرد و با تکیه بر مزایای خود، از </a:t>
            </a:r>
            <a:r>
              <a:rPr lang="fa-IR" sz="1400" dirty="0" smtClean="0">
                <a:cs typeface="2  Nazanin" pitchFamily="2" charset="-78"/>
              </a:rPr>
              <a:t>اشتباهات نیـروی انسـانی</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جلوگیری کرده و از </a:t>
            </a:r>
            <a:r>
              <a:rPr lang="fa-IR" sz="1400" dirty="0" smtClean="0">
                <a:cs typeface="2  Nazanin" pitchFamily="2" charset="-78"/>
              </a:rPr>
              <a:t>تجـمع </a:t>
            </a:r>
            <a:r>
              <a:rPr lang="fa-IR" sz="1400" dirty="0">
                <a:cs typeface="2  Nazanin" pitchFamily="2" charset="-78"/>
              </a:rPr>
              <a:t>مهارت‌های خبرگان </a:t>
            </a:r>
            <a:r>
              <a:rPr lang="fa-IR" sz="1400" dirty="0" smtClean="0">
                <a:cs typeface="2  Nazanin" pitchFamily="2" charset="-78"/>
              </a:rPr>
              <a:t>بـهره‌برداری </a:t>
            </a:r>
            <a:r>
              <a:rPr lang="fa-IR" sz="1400" dirty="0">
                <a:cs typeface="2  Nazanin" pitchFamily="2" charset="-78"/>
              </a:rPr>
              <a:t>کند. با </a:t>
            </a:r>
            <a:r>
              <a:rPr lang="fa-IR" sz="1400" dirty="0" smtClean="0">
                <a:cs typeface="2  Nazanin" pitchFamily="2" charset="-78"/>
              </a:rPr>
              <a:t>پیشرفت </a:t>
            </a:r>
            <a:r>
              <a:rPr lang="fa-IR" sz="1400" dirty="0">
                <a:cs typeface="2  Nazanin" pitchFamily="2" charset="-78"/>
              </a:rPr>
              <a:t>علم، </a:t>
            </a:r>
            <a:r>
              <a:rPr lang="fa-IR" sz="1400" dirty="0" smtClean="0">
                <a:cs typeface="2  Nazanin" pitchFamily="2" charset="-78"/>
              </a:rPr>
              <a:t>دانـش و</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گسترش این نوع هوش تلاش می‌شود تا از هوش مصنوعی در رشته‌ها </a:t>
            </a:r>
            <a:r>
              <a:rPr lang="fa-IR" sz="1400" dirty="0" smtClean="0">
                <a:cs typeface="2  Nazanin" pitchFamily="2" charset="-78"/>
              </a:rPr>
              <a:t>و </a:t>
            </a:r>
            <a:r>
              <a:rPr lang="fa-IR" sz="1400" dirty="0">
                <a:cs typeface="2  Nazanin" pitchFamily="2" charset="-78"/>
              </a:rPr>
              <a:t>زمینه‌های </a:t>
            </a:r>
            <a:r>
              <a:rPr lang="fa-IR" sz="1400" dirty="0" smtClean="0">
                <a:cs typeface="2  Nazanin" pitchFamily="2" charset="-78"/>
              </a:rPr>
              <a:t>بیشتری</a:t>
            </a:r>
            <a:br>
              <a:rPr lang="fa-IR" sz="1400" dirty="0" smtClean="0">
                <a:cs typeface="2  Nazanin" pitchFamily="2" charset="-78"/>
              </a:rPr>
            </a:br>
            <a:r>
              <a:rPr lang="fa-IR" sz="1400" dirty="0" smtClean="0">
                <a:cs typeface="2  Nazanin" pitchFamily="2" charset="-78"/>
              </a:rPr>
              <a:t> </a:t>
            </a:r>
            <a:r>
              <a:rPr lang="fa-IR" sz="1400" dirty="0">
                <a:cs typeface="2  Nazanin" pitchFamily="2" charset="-78"/>
              </a:rPr>
              <a:t>استفاده شود</a:t>
            </a:r>
            <a:r>
              <a:rPr lang="fa-IR" sz="1400" dirty="0" smtClean="0">
                <a:cs typeface="2  Nazanin" pitchFamily="2" charset="-78"/>
              </a:rPr>
              <a:t>.</a:t>
            </a:r>
          </a:p>
        </p:txBody>
      </p:sp>
      <p:sp>
        <p:nvSpPr>
          <p:cNvPr id="32" name="Slide Number Placeholder 4"/>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2C990E-8F03-4774-B9ED-7EFF724C83C3}" type="slidenum">
              <a:rPr kumimoji="0" lang="tr-TR"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tr-TR" sz="1400" b="0" i="1" u="none" strike="noStrike" kern="1200" cap="none" spc="0" normalizeH="0" baseline="0" noProof="0">
              <a:ln>
                <a:noFill/>
              </a:ln>
              <a:solidFill>
                <a:schemeClr val="tx1"/>
              </a:solidFill>
              <a:effectLst/>
              <a:uLnTx/>
              <a:uFillTx/>
              <a:latin typeface="+mn-lt"/>
              <a:ea typeface="+mn-ea"/>
              <a:cs typeface="+mn-cs"/>
            </a:endParaRPr>
          </a:p>
        </p:txBody>
      </p:sp>
      <p:sp>
        <p:nvSpPr>
          <p:cNvPr id="33"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sp>
        <p:nvSpPr>
          <p:cNvPr id="34" name="Title 1"/>
          <p:cNvSpPr txBox="1">
            <a:spLocks/>
          </p:cNvSpPr>
          <p:nvPr/>
        </p:nvSpPr>
        <p:spPr bwMode="auto">
          <a:xfrm>
            <a:off x="457200" y="621506"/>
            <a:ext cx="8229600" cy="50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algn="r" rtl="1"/>
            <a:r>
              <a:rPr lang="fa-IR" sz="2000" b="1" dirty="0" smtClean="0">
                <a:solidFill>
                  <a:schemeClr val="bg2"/>
                </a:solidFill>
                <a:latin typeface="Lucida Bright" pitchFamily="18" charset="0"/>
                <a:cs typeface="2  Nazanin" pitchFamily="2" charset="-78"/>
              </a:rPr>
              <a:t>هوش و آینده:</a:t>
            </a:r>
            <a:endParaRPr lang="en-US" sz="2000" b="1" dirty="0">
              <a:solidFill>
                <a:schemeClr val="bg2"/>
              </a:solidFill>
              <a:latin typeface="Lucida Bright" pitchFamily="18" charset="0"/>
              <a:cs typeface="2  Nazanin" pitchFamily="2" charset="-78"/>
            </a:endParaRPr>
          </a:p>
        </p:txBody>
      </p:sp>
      <p:pic>
        <p:nvPicPr>
          <p:cNvPr id="35" name="Picture 3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1520" y="873125"/>
            <a:ext cx="3057128" cy="229284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57764" y="3573016"/>
            <a:ext cx="2029073" cy="2592288"/>
          </a:xfrm>
          <a:prstGeom prst="rect">
            <a:avLst/>
          </a:prstGeom>
        </p:spPr>
      </p:pic>
      <p:sp>
        <p:nvSpPr>
          <p:cNvPr id="37" name="Content Placeholder 2"/>
          <p:cNvSpPr txBox="1">
            <a:spLocks/>
          </p:cNvSpPr>
          <p:nvPr/>
        </p:nvSpPr>
        <p:spPr bwMode="auto">
          <a:xfrm>
            <a:off x="251521" y="3429000"/>
            <a:ext cx="5976664" cy="3024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a:lstStyle>
          <a:p>
            <a:pPr algn="just" rtl="1">
              <a:lnSpc>
                <a:spcPct val="150000"/>
              </a:lnSpc>
              <a:buFont typeface="Arial" pitchFamily="34" charset="0"/>
              <a:buChar char="•"/>
            </a:pPr>
            <a:r>
              <a:rPr lang="fa-IR" sz="1400" dirty="0">
                <a:cs typeface="2  Nazanin" pitchFamily="2" charset="-78"/>
              </a:rPr>
              <a:t>هوش مصنوعی هنوز راه درازی در پیش دارد، شبکه عصبی که در </a:t>
            </a:r>
            <a:r>
              <a:rPr lang="fa-IR" sz="1400" dirty="0" smtClean="0">
                <a:cs typeface="2  Nazanin" pitchFamily="2" charset="-78"/>
              </a:rPr>
              <a:t>سال های </a:t>
            </a:r>
            <a:r>
              <a:rPr lang="fa-IR" sz="1400" dirty="0">
                <a:cs typeface="2  Nazanin" pitchFamily="2" charset="-78"/>
              </a:rPr>
              <a:t>گذشته شاهد تغییرات </a:t>
            </a:r>
            <a:r>
              <a:rPr lang="fa-IR" sz="1400" dirty="0" smtClean="0">
                <a:cs typeface="2  Nazanin" pitchFamily="2" charset="-78"/>
              </a:rPr>
              <a:t>عمده ای </a:t>
            </a:r>
            <a:r>
              <a:rPr lang="fa-IR" sz="1400" dirty="0">
                <a:cs typeface="2  Nazanin" pitchFamily="2" charset="-78"/>
              </a:rPr>
              <a:t>نیز بوده است هر روز به دوران رشد و بلوغ خود </a:t>
            </a:r>
            <a:r>
              <a:rPr lang="fa-IR" sz="1400" dirty="0" smtClean="0">
                <a:cs typeface="2  Nazanin" pitchFamily="2" charset="-78"/>
              </a:rPr>
              <a:t>نزدیک تر </a:t>
            </a:r>
            <a:r>
              <a:rPr lang="fa-IR" sz="1400" dirty="0">
                <a:cs typeface="2  Nazanin" pitchFamily="2" charset="-78"/>
              </a:rPr>
              <a:t>می شود. به عنوان مثال پژوهشگران پیش بینی </a:t>
            </a:r>
            <a:r>
              <a:rPr lang="fa-IR" sz="1400" dirty="0" smtClean="0">
                <a:cs typeface="2  Nazanin" pitchFamily="2" charset="-78"/>
              </a:rPr>
              <a:t>می کنند </a:t>
            </a:r>
            <a:r>
              <a:rPr lang="fa-IR" sz="1400" dirty="0">
                <a:cs typeface="2  Nazanin" pitchFamily="2" charset="-78"/>
              </a:rPr>
              <a:t>که به کمک فناوی </a:t>
            </a:r>
            <a:r>
              <a:rPr lang="fa-IR" sz="1400" dirty="0" smtClean="0">
                <a:cs typeface="2  Nazanin" pitchFamily="2" charset="-78"/>
              </a:rPr>
              <a:t>نرم افزاری </a:t>
            </a:r>
            <a:r>
              <a:rPr lang="fa-IR" sz="1400" dirty="0">
                <a:cs typeface="2  Nazanin" pitchFamily="2" charset="-78"/>
              </a:rPr>
              <a:t>جدید </a:t>
            </a:r>
            <a:r>
              <a:rPr lang="fa-IR" sz="1400" dirty="0" smtClean="0">
                <a:cs typeface="2  Nazanin" pitchFamily="2" charset="-78"/>
              </a:rPr>
              <a:t>شبکه های </a:t>
            </a:r>
            <a:r>
              <a:rPr lang="fa-IR" sz="1400" dirty="0">
                <a:cs typeface="2  Nazanin" pitchFamily="2" charset="-78"/>
              </a:rPr>
              <a:t>عصبی بتوان پیش </a:t>
            </a:r>
            <a:r>
              <a:rPr lang="fa-IR" sz="1400" dirty="0" smtClean="0">
                <a:cs typeface="2  Nazanin" pitchFamily="2" charset="-78"/>
              </a:rPr>
              <a:t>بینی های </a:t>
            </a:r>
            <a:r>
              <a:rPr lang="fa-IR" sz="1400" dirty="0">
                <a:cs typeface="2  Nazanin" pitchFamily="2" charset="-78"/>
              </a:rPr>
              <a:t>بسیار دقیقی از مکان فیزیکی سیاره ها </a:t>
            </a:r>
            <a:r>
              <a:rPr lang="fa-IR" sz="1400" dirty="0" smtClean="0">
                <a:cs typeface="2  Nazanin" pitchFamily="2" charset="-78"/>
              </a:rPr>
              <a:t>درسال های </a:t>
            </a:r>
            <a:r>
              <a:rPr lang="fa-IR" sz="1400" dirty="0">
                <a:cs typeface="2  Nazanin" pitchFamily="2" charset="-78"/>
              </a:rPr>
              <a:t>آتی و اوضاع کره زمین از نظر شرایط زیست محیطی و غیره نیز </a:t>
            </a:r>
            <a:r>
              <a:rPr lang="fa-IR" sz="1400" dirty="0" smtClean="0">
                <a:cs typeface="2  Nazanin" pitchFamily="2" charset="-78"/>
              </a:rPr>
              <a:t>کسب کنند. </a:t>
            </a:r>
            <a:r>
              <a:rPr lang="fa-IR" sz="1400" dirty="0">
                <a:cs typeface="2  Nazanin" pitchFamily="2" charset="-78"/>
              </a:rPr>
              <a:t>امروزه نگرش </a:t>
            </a:r>
            <a:r>
              <a:rPr lang="fa-IR" sz="1400" dirty="0" smtClean="0">
                <a:cs typeface="2  Nazanin" pitchFamily="2" charset="-78"/>
              </a:rPr>
              <a:t>تازه ای </a:t>
            </a:r>
            <a:r>
              <a:rPr lang="fa-IR" sz="1400" dirty="0">
                <a:cs typeface="2  Nazanin" pitchFamily="2" charset="-78"/>
              </a:rPr>
              <a:t>نسبت به هوش مصنوعی به وجود آمده است که در بسیاری از آزمایشگاه ها در حال بررسی است. پژوهشگران سعی می کنند دریابند آیا </a:t>
            </a:r>
            <a:r>
              <a:rPr lang="fa-IR" sz="1400" dirty="0" smtClean="0">
                <a:cs typeface="2  Nazanin" pitchFamily="2" charset="-78"/>
              </a:rPr>
              <a:t>مجموعه ای </a:t>
            </a:r>
            <a:r>
              <a:rPr lang="fa-IR" sz="1400" dirty="0">
                <a:cs typeface="2  Nazanin" pitchFamily="2" charset="-78"/>
              </a:rPr>
              <a:t>از </a:t>
            </a:r>
            <a:r>
              <a:rPr lang="fa-IR" sz="1400" dirty="0" smtClean="0">
                <a:cs typeface="2  Nazanin" pitchFamily="2" charset="-78"/>
              </a:rPr>
              <a:t>ربات های </a:t>
            </a:r>
            <a:r>
              <a:rPr lang="fa-IR" sz="1400" dirty="0">
                <a:cs typeface="2  Nazanin" pitchFamily="2" charset="-78"/>
              </a:rPr>
              <a:t>نیمه هوشمند </a:t>
            </a:r>
            <a:r>
              <a:rPr lang="fa-IR" sz="1400" dirty="0" smtClean="0">
                <a:cs typeface="2  Nazanin" pitchFamily="2" charset="-78"/>
              </a:rPr>
              <a:t>می توانند </a:t>
            </a:r>
            <a:r>
              <a:rPr lang="fa-IR" sz="1400" dirty="0">
                <a:cs typeface="2  Nazanin" pitchFamily="2" charset="-78"/>
              </a:rPr>
              <a:t>یک هوش جمعی ایجاد کنند به نحوی که هوش جمعی حاصل از هوش اعضای تشکیل دهنده این مجموعه بیشتر </a:t>
            </a:r>
            <a:r>
              <a:rPr lang="fa-IR" sz="1400" dirty="0" smtClean="0">
                <a:cs typeface="2  Nazanin" pitchFamily="2" charset="-78"/>
              </a:rPr>
              <a:t>باشد.</a:t>
            </a:r>
          </a:p>
        </p:txBody>
      </p:sp>
      <p:cxnSp>
        <p:nvCxnSpPr>
          <p:cNvPr id="38" name="Straight Connector 3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منابع</a:t>
            </a:r>
            <a:endParaRPr lang="en-US" sz="2400" dirty="0"/>
          </a:p>
        </p:txBody>
      </p:sp>
      <p:sp>
        <p:nvSpPr>
          <p:cNvPr id="3" name="Content Placeholder 2"/>
          <p:cNvSpPr>
            <a:spLocks noGrp="1"/>
          </p:cNvSpPr>
          <p:nvPr>
            <p:ph idx="1"/>
          </p:nvPr>
        </p:nvSpPr>
        <p:spPr/>
        <p:txBody>
          <a:bodyPr/>
          <a:lstStyle/>
          <a:p>
            <a:pPr algn="just"/>
            <a:r>
              <a:rPr lang="en-US" sz="1800" dirty="0" smtClean="0"/>
              <a:t>Prof. Andrew Ng</a:t>
            </a:r>
          </a:p>
          <a:p>
            <a:pPr algn="just">
              <a:buNone/>
            </a:pPr>
            <a:r>
              <a:rPr lang="en-US" sz="1800" dirty="0" smtClean="0"/>
              <a:t>		Director, Stanford AI Lab Online Course</a:t>
            </a:r>
            <a:endParaRPr lang="fa-IR" sz="1800" dirty="0" smtClean="0"/>
          </a:p>
          <a:p>
            <a:pPr algn="just"/>
            <a:r>
              <a:rPr lang="en-US" sz="1800" dirty="0" smtClean="0"/>
              <a:t>Tom Mitchell - Machine Learning Book</a:t>
            </a:r>
          </a:p>
          <a:p>
            <a:pPr algn="just"/>
            <a:r>
              <a:rPr lang="en-US" sz="1800" dirty="0" smtClean="0"/>
              <a:t>Wikipedia</a:t>
            </a:r>
            <a:endParaRPr lang="fa-IR" sz="1800" dirty="0" smtClean="0"/>
          </a:p>
          <a:p>
            <a:pPr algn="just"/>
            <a:r>
              <a:rPr lang="en-US" sz="1800" dirty="0" smtClean="0"/>
              <a:t>Www.lowercolumbia.edu</a:t>
            </a:r>
          </a:p>
          <a:p>
            <a:pPr algn="just"/>
            <a:endParaRPr lang="en-US" sz="20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45</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تعریف یادگیری ماشین</a:t>
            </a:r>
            <a:endParaRPr lang="en-US" sz="1600" dirty="0" smtClean="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 سال 1959 آرتور سموئل (</a:t>
            </a:r>
            <a:r>
              <a:rPr lang="en-US" sz="1800" dirty="0" smtClean="0"/>
              <a:t>Arthur Samuel</a:t>
            </a:r>
            <a:r>
              <a:rPr lang="fa-IR" sz="1800" dirty="0" smtClean="0"/>
              <a:t>) یک تعریف ابتدایی از یادگیری ماشین ارائه داد:</a:t>
            </a:r>
          </a:p>
          <a:p>
            <a:pPr lvl="1" algn="just" rtl="1">
              <a:buNone/>
            </a:pPr>
            <a:r>
              <a:rPr lang="fa-IR" sz="1600" dirty="0" smtClean="0"/>
              <a:t>	یک زمینه ی مطالعاتی است که کامپیوترها بدون اینکه صراحتا برنامه نویسی شوند بتوانند یاد بگیرند</a:t>
            </a:r>
            <a:r>
              <a:rPr lang="fa-IR" sz="1600" dirty="0" smtClean="0"/>
              <a:t>.</a:t>
            </a:r>
            <a:endParaRPr lang="en-US" sz="1600" dirty="0" smtClean="0"/>
          </a:p>
          <a:p>
            <a:pPr lvl="1" algn="just" rtl="1">
              <a:buNone/>
            </a:pPr>
            <a:endParaRPr lang="fa-IR" sz="1600" dirty="0" smtClean="0"/>
          </a:p>
          <a:p>
            <a:pPr algn="just" rtl="1"/>
            <a:r>
              <a:rPr lang="fa-IR" sz="1800" dirty="0" smtClean="0"/>
              <a:t>تام میشل (</a:t>
            </a:r>
            <a:r>
              <a:rPr lang="en-US" sz="1800" dirty="0" smtClean="0"/>
              <a:t>Tom M. Mitchell</a:t>
            </a:r>
            <a:r>
              <a:rPr lang="fa-IR" sz="1800" dirty="0" smtClean="0"/>
              <a:t>) یک تعریف دقیق تری برای یادگیری ماشین ارائه داد:</a:t>
            </a:r>
          </a:p>
          <a:p>
            <a:pPr lvl="1" algn="just" rtl="1">
              <a:buNone/>
            </a:pPr>
            <a:r>
              <a:rPr lang="fa-IR" sz="1600" dirty="0" smtClean="0"/>
              <a:t>	به یک برنامه کامپیوتری میگویند که با تجربه ی </a:t>
            </a:r>
            <a:r>
              <a:rPr lang="en-US" sz="1600" dirty="0" smtClean="0"/>
              <a:t>E</a:t>
            </a:r>
            <a:r>
              <a:rPr lang="fa-IR" sz="1600" dirty="0" smtClean="0"/>
              <a:t>و مجموعه کار</a:t>
            </a:r>
            <a:r>
              <a:rPr lang="en-US" sz="1600" dirty="0" smtClean="0"/>
              <a:t>T</a:t>
            </a:r>
            <a:r>
              <a:rPr lang="fa-IR" sz="1600" dirty="0" smtClean="0"/>
              <a:t>و پارامتر ارزیابی </a:t>
            </a:r>
            <a:r>
              <a:rPr lang="en-US" sz="1600" dirty="0" smtClean="0"/>
              <a:t>P</a:t>
            </a:r>
            <a:r>
              <a:rPr lang="fa-IR" sz="1600" dirty="0" smtClean="0"/>
              <a:t>؛ کار </a:t>
            </a:r>
            <a:r>
              <a:rPr lang="en-US" sz="1600" dirty="0" smtClean="0"/>
              <a:t>T</a:t>
            </a:r>
            <a:r>
              <a:rPr lang="fa-IR" sz="1600" dirty="0" smtClean="0"/>
              <a:t> را که توسط </a:t>
            </a:r>
            <a:r>
              <a:rPr lang="en-US" sz="1600" dirty="0" smtClean="0"/>
              <a:t>P</a:t>
            </a:r>
            <a:r>
              <a:rPr lang="fa-IR" sz="1600" dirty="0" smtClean="0"/>
              <a:t> ارزیابی میشود که با تجربه ی </a:t>
            </a:r>
            <a:r>
              <a:rPr lang="en-US" sz="1600" dirty="0" smtClean="0"/>
              <a:t>E</a:t>
            </a:r>
            <a:r>
              <a:rPr lang="fa-IR" sz="1600" dirty="0" smtClean="0"/>
              <a:t> بهتر میشود را انجام دهد.</a:t>
            </a:r>
          </a:p>
          <a:p>
            <a:pPr lvl="1" algn="just" rtl="1">
              <a:buNone/>
            </a:pP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5</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71600"/>
          </a:xfrm>
        </p:spPr>
        <p:txBody>
          <a:bodyPr/>
          <a:lstStyle/>
          <a:p>
            <a:pPr algn="r"/>
            <a:r>
              <a:rPr lang="fa-IR" sz="2400" dirty="0" smtClean="0">
                <a:cs typeface="2  Nazanin" pitchFamily="2" charset="-78"/>
              </a:rPr>
              <a:t>تعریف یادگیری ماشین</a:t>
            </a:r>
            <a:endParaRPr lang="en-US" sz="2400" dirty="0">
              <a:cs typeface="2  Nazanin" pitchFamily="2" charset="-78"/>
            </a:endParaRPr>
          </a:p>
        </p:txBody>
      </p:sp>
      <p:sp>
        <p:nvSpPr>
          <p:cNvPr id="5" name="Slide Number Placeholder 4"/>
          <p:cNvSpPr>
            <a:spLocks noGrp="1"/>
          </p:cNvSpPr>
          <p:nvPr>
            <p:ph type="sldNum" sz="quarter" idx="11"/>
          </p:nvPr>
        </p:nvSpPr>
        <p:spPr/>
        <p:txBody>
          <a:bodyPr/>
          <a:lstStyle/>
          <a:p>
            <a:fld id="{4B548ED0-F176-42C9-9552-3080C5B8C662}" type="slidenum">
              <a:rPr lang="en-US" smtClean="0"/>
              <a:pPr/>
              <a:t>6</a:t>
            </a:fld>
            <a:endParaRPr lang="en-US" dirty="0"/>
          </a:p>
        </p:txBody>
      </p:sp>
      <p:sp>
        <p:nvSpPr>
          <p:cNvPr id="7" name="Rectangle 2"/>
          <p:cNvSpPr txBox="1">
            <a:spLocks noChangeArrowheads="1"/>
          </p:cNvSpPr>
          <p:nvPr/>
        </p:nvSpPr>
        <p:spPr>
          <a:xfrm>
            <a:off x="685800" y="1298575"/>
            <a:ext cx="7772400" cy="1066800"/>
          </a:xfrm>
          <a:prstGeom prst="rect">
            <a:avLst/>
          </a:prstGeom>
        </p:spPr>
        <p:txBody>
          <a:bodyPr vert="horz">
            <a:normAutofit fontScale="92500"/>
          </a:bodyPr>
          <a:lstStyle/>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dirty="0" smtClean="0">
                <a:ln>
                  <a:noFill/>
                </a:ln>
                <a:solidFill>
                  <a:schemeClr val="tx1"/>
                </a:solidFill>
                <a:effectLst/>
                <a:uLnTx/>
                <a:uFillTx/>
                <a:ea typeface="+mn-ea"/>
                <a:cs typeface="+mn-cs"/>
              </a:rPr>
              <a:t>  </a:t>
            </a:r>
            <a:r>
              <a:rPr kumimoji="0" lang="en-US" sz="2800" b="0" i="0" u="none" strike="noStrike" kern="1200" cap="none" spc="0" normalizeH="0" baseline="0" noProof="0" dirty="0" smtClean="0">
                <a:ln>
                  <a:noFill/>
                </a:ln>
                <a:solidFill>
                  <a:srgbClr val="FF3300"/>
                </a:solidFill>
                <a:effectLst/>
                <a:uLnTx/>
                <a:uFillTx/>
                <a:ea typeface="+mn-ea"/>
                <a:cs typeface="+mn-cs"/>
              </a:rPr>
              <a:t>Improve on task, T, with respect to </a:t>
            </a:r>
          </a:p>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800" b="0" i="0" u="none" strike="noStrike" kern="1200" cap="none" spc="0" normalizeH="0" baseline="0" noProof="0" dirty="0" smtClean="0">
                <a:ln>
                  <a:noFill/>
                </a:ln>
                <a:solidFill>
                  <a:srgbClr val="FF3300"/>
                </a:solidFill>
                <a:effectLst/>
                <a:uLnTx/>
                <a:uFillTx/>
                <a:ea typeface="+mn-ea"/>
                <a:cs typeface="+mn-cs"/>
              </a:rPr>
              <a:t>performance metric, P, based on experience, E.</a:t>
            </a:r>
          </a:p>
        </p:txBody>
      </p:sp>
      <p:sp>
        <p:nvSpPr>
          <p:cNvPr id="8" name="Text Box 5"/>
          <p:cNvSpPr txBox="1">
            <a:spLocks noChangeArrowheads="1"/>
          </p:cNvSpPr>
          <p:nvPr/>
        </p:nvSpPr>
        <p:spPr bwMode="auto">
          <a:xfrm>
            <a:off x="381000" y="2438400"/>
            <a:ext cx="8229600" cy="4275138"/>
          </a:xfrm>
          <a:prstGeom prst="rect">
            <a:avLst/>
          </a:prstGeom>
          <a:noFill/>
          <a:ln w="9525">
            <a:noFill/>
            <a:round/>
            <a:headEnd/>
            <a:tailEnd/>
          </a:ln>
        </p:spPr>
        <p:txBody>
          <a:bodyPr lIns="90000" tIns="46800" rIns="90000" bIns="46800">
            <a:spAutoFit/>
          </a:bodyPr>
          <a:lstStyle/>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بازی شطرنج</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بازی های برنده شده در مقابل یک حریف دلخواه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تمرین کردن بازی شطرنج با خودش</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تشخیص کلمات دست نوشته ها</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کلماتی که به درستی تشخیص داده شده است</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عکس های دست نوشته برچسب زده شده</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راندن ماشین در یک بزرگراه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میانگین مسافت پیموده شده تا قبل از اینکه داور انسانی یک خطا را گذارش کند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توالی از عکس ها و دستورات رانندگی مرتبط با آن که توسط راننده ی انسانی ارسال میشود.</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دسته بندی کردن پیام ها به عنوان اسپم یا غیر-اسپم</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پیام هایی که به درستی دسته بندی شده اند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پیام های برچسب زده شده توسط انسان</a:t>
            </a: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8" dur="500"/>
                                        <p:tgtEl>
                                          <p:spTgt spid="8">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6" dur="500"/>
                                        <p:tgtEl>
                                          <p:spTgt spid="8">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9" dur="500"/>
                                        <p:tgtEl>
                                          <p:spTgt spid="8">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7" dur="500"/>
                                        <p:tgtEl>
                                          <p:spTgt spid="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0" dur="500"/>
                                        <p:tgtEl>
                                          <p:spTgt spid="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3" dur="500"/>
                                        <p:tgtEl>
                                          <p:spTgt spid="8">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8" dur="500"/>
                                        <p:tgtEl>
                                          <p:spTgt spid="8">
                                            <p:txEl>
                                              <p:pRg st="12" end="1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1" dur="500"/>
                                        <p:tgtEl>
                                          <p:spTgt spid="8">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4"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dirty="0" smtClean="0">
                <a:cs typeface="2  Nazanin" pitchFamily="2" charset="-78"/>
              </a:rPr>
              <a:t>(Generalization)</a:t>
            </a:r>
            <a:r>
              <a:rPr lang="fa-IR" sz="2400" dirty="0" smtClean="0">
                <a:cs typeface="2  Nazanin" pitchFamily="2" charset="-78"/>
              </a:rPr>
              <a:t>عمومیت </a:t>
            </a:r>
            <a:endParaRPr lang="en-US" sz="16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درعلم یادگیری ماشین عمومیت به توانایی الگوریتم به انجام وظایف خود به طور دقیق در یک در مثالها/محیط های جدید بعد از آموزش توسط تعدادی مثال را گویند</a:t>
            </a:r>
          </a:p>
          <a:p>
            <a:pPr algn="just" rtl="1"/>
            <a:r>
              <a:rPr lang="fa-IR" sz="1800" dirty="0" smtClean="0"/>
              <a:t>هدف کلی از دیدن مثال های متنوع پیدا کردن یک سری روابط کلی حاکم برمساله.( مثالا دسته بندی پیام های اسپم توسط انسان و ماشین )</a:t>
            </a:r>
          </a:p>
          <a:p>
            <a:pPr algn="just" rtl="1"/>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7</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یادگیری ماشین و داده کاوی</a:t>
            </a:r>
            <a:endParaRPr lang="en-US" sz="2400" dirty="0">
              <a:cs typeface="2  Nazanin" pitchFamily="2" charset="-78"/>
            </a:endParaRPr>
          </a:p>
        </p:txBody>
      </p:sp>
      <p:sp>
        <p:nvSpPr>
          <p:cNvPr id="3" name="Content Placeholder 2"/>
          <p:cNvSpPr>
            <a:spLocks noGrp="1"/>
          </p:cNvSpPr>
          <p:nvPr>
            <p:ph idx="1"/>
          </p:nvPr>
        </p:nvSpPr>
        <p:spPr>
          <a:xfrm>
            <a:off x="457200" y="1447800"/>
            <a:ext cx="8229600" cy="3886200"/>
          </a:xfrm>
        </p:spPr>
        <p:txBody>
          <a:bodyPr/>
          <a:lstStyle/>
          <a:p>
            <a:pPr algn="just" rtl="1"/>
            <a:r>
              <a:rPr lang="fa-IR" sz="1800" dirty="0" smtClean="0"/>
              <a:t>بعلت اینکه یادگیری ماشین و داده کاوی اکثرا متد های یکسانی را استفاده میکنند این دو معمولا با هم اشتباه گرفته میشوند.</a:t>
            </a:r>
          </a:p>
          <a:p>
            <a:pPr lvl="1" algn="just" rtl="1"/>
            <a:r>
              <a:rPr lang="fa-IR" sz="1600" dirty="0" smtClean="0"/>
              <a:t>در یادگیری ماشین سیستم بروی پیش بینی اتفاقات بر اساس تجربه هایی که در گذشته داشته است تمرکز دارد.</a:t>
            </a:r>
          </a:p>
          <a:p>
            <a:pPr lvl="1" algn="just" rtl="1"/>
            <a:r>
              <a:rPr lang="fa-IR" sz="1600" dirty="0" smtClean="0"/>
              <a:t>در </a:t>
            </a:r>
            <a:r>
              <a:rPr lang="fa-IR" sz="1600" dirty="0" smtClean="0"/>
              <a:t>حالی که در داده </a:t>
            </a:r>
            <a:r>
              <a:rPr lang="fa-IR" sz="1600" dirty="0" smtClean="0"/>
              <a:t>کاوی </a:t>
            </a:r>
            <a:r>
              <a:rPr lang="fa-IR" sz="1600" dirty="0" smtClean="0"/>
              <a:t>بروی پیدا کردن روابط پنهان موجود در داده ها تمرکز </a:t>
            </a:r>
            <a:r>
              <a:rPr lang="fa-IR" sz="1600" dirty="0" smtClean="0"/>
              <a:t>داریم</a:t>
            </a:r>
          </a:p>
          <a:p>
            <a:pPr lvl="1" algn="just" rtl="1"/>
            <a:endParaRPr lang="fa-IR" sz="1600" dirty="0" smtClean="0"/>
          </a:p>
          <a:p>
            <a:pPr algn="just" rtl="1"/>
            <a:r>
              <a:rPr lang="fa-IR" sz="1800" dirty="0" smtClean="0"/>
              <a:t>این دو زمینه درخیلی از موارد در هم ادغام شده اند</a:t>
            </a:r>
            <a:r>
              <a:rPr lang="fa-IR" sz="1800" dirty="0" smtClean="0"/>
              <a:t>:</a:t>
            </a:r>
            <a:endParaRPr lang="fa-IR" sz="1800" dirty="0" smtClean="0"/>
          </a:p>
          <a:p>
            <a:pPr lvl="1" algn="just" rtl="1"/>
            <a:r>
              <a:rPr lang="fa-IR" sz="1600" dirty="0" smtClean="0"/>
              <a:t>داده کاوی از خیلی از متد های یادگیری ماشین استفاده میکند ولی با کمی تفاوت در هدفی میخواهد بهش برسد.</a:t>
            </a:r>
          </a:p>
          <a:p>
            <a:pPr lvl="1" algn="just" rtl="1"/>
            <a:r>
              <a:rPr lang="fa-IR" sz="1600" dirty="0" smtClean="0"/>
              <a:t>و همچنین یادگیری ماشین از داده کاوی به عنوان ”</a:t>
            </a:r>
            <a:r>
              <a:rPr lang="en-US" sz="1600" dirty="0" smtClean="0"/>
              <a:t> unsupervised learning</a:t>
            </a:r>
            <a:r>
              <a:rPr lang="fa-IR" sz="1600" dirty="0" smtClean="0"/>
              <a:t>“ استفاده میکند</a:t>
            </a: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8</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انواع الگوریتم ها</a:t>
            </a:r>
            <a:endParaRPr lang="en-US" sz="1600" dirty="0">
              <a:cs typeface="2  Nazanin" pitchFamily="2" charset="-78"/>
            </a:endParaRPr>
          </a:p>
        </p:txBody>
      </p:sp>
      <p:sp>
        <p:nvSpPr>
          <p:cNvPr id="3" name="Content Placeholder 2"/>
          <p:cNvSpPr>
            <a:spLocks noGrp="1"/>
          </p:cNvSpPr>
          <p:nvPr>
            <p:ph idx="1"/>
          </p:nvPr>
        </p:nvSpPr>
        <p:spPr>
          <a:xfrm>
            <a:off x="457200" y="1676400"/>
            <a:ext cx="8229600" cy="3886200"/>
          </a:xfrm>
        </p:spPr>
        <p:txBody>
          <a:bodyPr/>
          <a:lstStyle/>
          <a:p>
            <a:pPr algn="just" rtl="1"/>
            <a:r>
              <a:rPr lang="fa-IR" sz="1800" dirty="0" smtClean="0"/>
              <a:t>یادگیری با </a:t>
            </a:r>
            <a:r>
              <a:rPr lang="fa-IR" sz="1800" dirty="0" smtClean="0"/>
              <a:t>نظارت (</a:t>
            </a:r>
            <a:r>
              <a:rPr lang="en-US" sz="1800" dirty="0" smtClean="0"/>
              <a:t>Supervised Learning</a:t>
            </a:r>
            <a:r>
              <a:rPr lang="fa-IR" sz="1800" dirty="0" smtClean="0"/>
              <a:t>)</a:t>
            </a:r>
            <a:endParaRPr lang="en-US" sz="1800" dirty="0" smtClean="0"/>
          </a:p>
          <a:p>
            <a:pPr algn="just" rtl="1"/>
            <a:endParaRPr lang="en-US" sz="1800" dirty="0" smtClean="0"/>
          </a:p>
          <a:p>
            <a:pPr algn="just" rtl="1"/>
            <a:r>
              <a:rPr lang="fa-IR" sz="1800" dirty="0" smtClean="0"/>
              <a:t>یادگیری بدون نظارت (</a:t>
            </a:r>
            <a:r>
              <a:rPr lang="en-US" sz="1800" dirty="0" smtClean="0"/>
              <a:t>Unsupervised Learning</a:t>
            </a:r>
            <a:r>
              <a:rPr lang="fa-IR" sz="1800" dirty="0" smtClean="0"/>
              <a:t>)</a:t>
            </a:r>
            <a:endParaRPr lang="en-US" sz="1800" dirty="0" smtClean="0"/>
          </a:p>
          <a:p>
            <a:pPr algn="just" rtl="1"/>
            <a:endParaRPr lang="en-US" sz="1800" dirty="0" smtClean="0"/>
          </a:p>
          <a:p>
            <a:pPr algn="just" rtl="1"/>
            <a:r>
              <a:rPr lang="fa-IR" sz="1800" dirty="0" smtClean="0"/>
              <a:t>یادگیری نیمه نظارت شده (</a:t>
            </a:r>
            <a:r>
              <a:rPr lang="en-US" sz="1800" dirty="0" smtClean="0"/>
              <a:t>Semi-Supervised Learning</a:t>
            </a:r>
            <a:r>
              <a:rPr lang="fa-IR" sz="1800" dirty="0" smtClean="0"/>
              <a:t>)</a:t>
            </a:r>
            <a:endParaRPr lang="en-US" sz="1800" dirty="0" smtClean="0"/>
          </a:p>
          <a:p>
            <a:pPr algn="just" rtl="1"/>
            <a:endParaRPr lang="en-US" sz="1800" dirty="0" smtClean="0"/>
          </a:p>
          <a:p>
            <a:pPr algn="just" rtl="1"/>
            <a:r>
              <a:rPr lang="fa-IR" sz="1800" dirty="0" smtClean="0"/>
              <a:t>یادگیری تقویتی (</a:t>
            </a:r>
            <a:r>
              <a:rPr lang="en-US" sz="1800" dirty="0" smtClean="0"/>
              <a:t>Reinforcement Learning</a:t>
            </a:r>
            <a:r>
              <a:rPr lang="fa-IR" sz="1800" dirty="0" smtClean="0"/>
              <a:t>)</a:t>
            </a:r>
            <a:endParaRPr lang="en-US" sz="1800"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9</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theme/theme1.xml><?xml version="1.0" encoding="utf-8"?>
<a:theme xmlns:a="http://schemas.openxmlformats.org/drawingml/2006/main" name="Theme1">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themeOverride>
</file>

<file path=docProps/app.xml><?xml version="1.0" encoding="utf-8"?>
<Properties xmlns="http://schemas.openxmlformats.org/officeDocument/2006/extended-properties" xmlns:vt="http://schemas.openxmlformats.org/officeDocument/2006/docPropsVTypes">
  <Template/>
  <TotalTime>464</TotalTime>
  <Words>1412</Words>
  <Application>Microsoft Office PowerPoint</Application>
  <PresentationFormat>On-screen Show (4:3)</PresentationFormat>
  <Paragraphs>319</Paragraphs>
  <Slides>45</Slides>
  <Notes>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Theme1</vt:lpstr>
      <vt:lpstr>Slide 1</vt:lpstr>
      <vt:lpstr>Machine Learning</vt:lpstr>
      <vt:lpstr>Slide 3</vt:lpstr>
      <vt:lpstr>یادگیری ماشین چیست!؟</vt:lpstr>
      <vt:lpstr>تعریف یادگیری ماشین</vt:lpstr>
      <vt:lpstr>تعریف یادگیری ماشین</vt:lpstr>
      <vt:lpstr>(Generalization)عمومیت </vt:lpstr>
      <vt:lpstr>یادگیری ماشین و داده کاوی</vt:lpstr>
      <vt:lpstr>انواع الگوریتم ها</vt:lpstr>
      <vt:lpstr>موارد استفاده در یادگیری ماشین</vt:lpstr>
      <vt:lpstr>موارد استفاده در یادگیری ماشین</vt:lpstr>
      <vt:lpstr>Decision tree learning</vt:lpstr>
      <vt:lpstr>موارد استفاده در یادگیری ماشین</vt:lpstr>
      <vt:lpstr>Association rule learning</vt:lpstr>
      <vt:lpstr>موارد استفاده در یادگیری ماشین</vt:lpstr>
      <vt:lpstr>Artificial neural networks</vt:lpstr>
      <vt:lpstr>Artificial neural networks</vt:lpstr>
      <vt:lpstr>Artificial neural networks</vt:lpstr>
      <vt:lpstr>Artificial neural networks</vt:lpstr>
      <vt:lpstr>Artificial neural networks</vt:lpstr>
      <vt:lpstr>موارد استفاده در یادگیری ماشین</vt:lpstr>
      <vt:lpstr>Genetic programming</vt:lpstr>
      <vt:lpstr>موارد استفاده در یادگیری ماشین</vt:lpstr>
      <vt:lpstr>Clustering</vt:lpstr>
      <vt:lpstr>موارد استفاده در یادگیری ماشین</vt:lpstr>
      <vt:lpstr>Bayesian network</vt:lpstr>
      <vt:lpstr>موارد استفاده در یادگیری ماشین</vt:lpstr>
      <vt:lpstr>Slide 28</vt:lpstr>
      <vt:lpstr>Linear Regression With One Variable</vt:lpstr>
      <vt:lpstr>مثالی از یادگیری با نظر</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منابع</vt:lpstr>
    </vt:vector>
  </TitlesOfParts>
  <Company>MRT www.Win2Farsi.com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dariush</dc:creator>
  <cp:lastModifiedBy>dariush</cp:lastModifiedBy>
  <cp:revision>245</cp:revision>
  <dcterms:created xsi:type="dcterms:W3CDTF">2013-05-02T08:06:15Z</dcterms:created>
  <dcterms:modified xsi:type="dcterms:W3CDTF">2013-05-08T18:04:38Z</dcterms:modified>
</cp:coreProperties>
</file>